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4.jpg" ContentType="image/jpeg"/>
  <Override PartName="/ppt/media/image17.jpg" ContentType="image/jpeg"/>
  <Override PartName="/ppt/media/image1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4" r:id="rId4"/>
    <p:sldId id="258" r:id="rId5"/>
    <p:sldId id="259" r:id="rId6"/>
    <p:sldId id="260" r:id="rId7"/>
    <p:sldId id="262" r:id="rId8"/>
    <p:sldId id="261" r:id="rId9"/>
    <p:sldId id="269" r:id="rId10"/>
    <p:sldId id="270" r:id="rId11"/>
    <p:sldId id="263" r:id="rId12"/>
    <p:sldId id="275" r:id="rId13"/>
    <p:sldId id="264" r:id="rId14"/>
    <p:sldId id="265" r:id="rId15"/>
    <p:sldId id="266" r:id="rId16"/>
    <p:sldId id="276" r:id="rId17"/>
    <p:sldId id="277" r:id="rId18"/>
    <p:sldId id="267" r:id="rId19"/>
    <p:sldId id="268" r:id="rId20"/>
    <p:sldId id="278" r:id="rId21"/>
    <p:sldId id="271" r:id="rId22"/>
    <p:sldId id="279" r:id="rId23"/>
    <p:sldId id="272" r:id="rId24"/>
    <p:sldId id="280" r:id="rId25"/>
    <p:sldId id="273" r:id="rId26"/>
    <p:sldId id="281" r:id="rId2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81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99" cy="6857996"/>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94487" y="496570"/>
            <a:ext cx="4418965" cy="391159"/>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94487" y="1041654"/>
            <a:ext cx="8155025" cy="45408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4/10/2023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4819" y="434340"/>
            <a:ext cx="1269492" cy="14843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418831" y="434340"/>
            <a:ext cx="1424940" cy="148437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761235" y="725550"/>
            <a:ext cx="5712460" cy="1807546"/>
          </a:xfrm>
          <a:prstGeom prst="rect">
            <a:avLst/>
          </a:prstGeom>
        </p:spPr>
        <p:txBody>
          <a:bodyPr vert="horz" wrap="square" lIns="0" tIns="12065" rIns="0" bIns="0" rtlCol="0">
            <a:spAutoFit/>
          </a:bodyPr>
          <a:lstStyle/>
          <a:p>
            <a:pPr marL="12065" marR="5080" algn="ctr">
              <a:lnSpc>
                <a:spcPct val="100000"/>
              </a:lnSpc>
              <a:spcBef>
                <a:spcPts val="95"/>
              </a:spcBef>
            </a:pPr>
            <a:r>
              <a:rPr sz="1900" b="1" spc="-5" dirty="0">
                <a:solidFill>
                  <a:srgbClr val="6C0E13"/>
                </a:solidFill>
                <a:latin typeface="Times New Roman"/>
                <a:cs typeface="Times New Roman"/>
              </a:rPr>
              <a:t>MICROSTRUCTUAL </a:t>
            </a:r>
            <a:r>
              <a:rPr lang="en-US" sz="1900" b="1" spc="-5" dirty="0">
                <a:solidFill>
                  <a:srgbClr val="6C0E13"/>
                </a:solidFill>
                <a:latin typeface="Times New Roman"/>
                <a:cs typeface="Times New Roman"/>
              </a:rPr>
              <a:t> </a:t>
            </a:r>
            <a:r>
              <a:rPr lang="en-IN" sz="1900" b="1" spc="-5" dirty="0">
                <a:solidFill>
                  <a:srgbClr val="6C0E13"/>
                </a:solidFill>
                <a:latin typeface="Times New Roman" panose="02020603050405020304" pitchFamily="18" charset="0"/>
                <a:ea typeface="Calibri" panose="020F0502020204030204" pitchFamily="34" charset="0"/>
                <a:cs typeface="Times New Roman"/>
              </a:rPr>
              <a:t>INVESTIGATION</a:t>
            </a:r>
            <a:r>
              <a:rPr sz="1900" b="1" spc="-5" dirty="0">
                <a:solidFill>
                  <a:srgbClr val="6C0E13"/>
                </a:solidFill>
                <a:latin typeface="Times New Roman"/>
                <a:cs typeface="Times New Roman"/>
              </a:rPr>
              <a:t>  OF SS316L FABRICATED USING POWDER </a:t>
            </a:r>
            <a:r>
              <a:rPr sz="1900" b="1" spc="-10" dirty="0">
                <a:solidFill>
                  <a:srgbClr val="6C0E13"/>
                </a:solidFill>
                <a:latin typeface="Times New Roman"/>
                <a:cs typeface="Times New Roman"/>
              </a:rPr>
              <a:t>BED  </a:t>
            </a:r>
            <a:r>
              <a:rPr sz="1900" b="1" spc="-5" dirty="0">
                <a:solidFill>
                  <a:srgbClr val="6C0E13"/>
                </a:solidFill>
                <a:latin typeface="Times New Roman"/>
                <a:cs typeface="Times New Roman"/>
              </a:rPr>
              <a:t>FUSION</a:t>
            </a:r>
            <a:r>
              <a:rPr sz="1900" b="1" spc="20" dirty="0">
                <a:solidFill>
                  <a:srgbClr val="6C0E13"/>
                </a:solidFill>
                <a:latin typeface="Times New Roman"/>
                <a:cs typeface="Times New Roman"/>
              </a:rPr>
              <a:t> </a:t>
            </a:r>
            <a:r>
              <a:rPr sz="1900" b="1" spc="-5" dirty="0">
                <a:solidFill>
                  <a:srgbClr val="6C0E13"/>
                </a:solidFill>
                <a:latin typeface="Times New Roman"/>
                <a:cs typeface="Times New Roman"/>
              </a:rPr>
              <a:t>PROCESS</a:t>
            </a:r>
            <a:endParaRPr lang="en-US" sz="1900" b="1" spc="-5" dirty="0">
              <a:solidFill>
                <a:srgbClr val="6C0E13"/>
              </a:solidFill>
              <a:latin typeface="Times New Roman"/>
              <a:cs typeface="Times New Roman"/>
            </a:endParaRPr>
          </a:p>
          <a:p>
            <a:pPr marL="12065" marR="5080" algn="ctr">
              <a:lnSpc>
                <a:spcPct val="100000"/>
              </a:lnSpc>
              <a:spcBef>
                <a:spcPts val="95"/>
              </a:spcBef>
            </a:pPr>
            <a:endParaRPr sz="2050" dirty="0">
              <a:latin typeface="Times New Roman"/>
              <a:cs typeface="Times New Roman"/>
            </a:endParaRPr>
          </a:p>
          <a:p>
            <a:pPr marL="1905" algn="ctr">
              <a:lnSpc>
                <a:spcPts val="2155"/>
              </a:lnSpc>
            </a:pPr>
            <a:r>
              <a:rPr sz="1800" b="1" i="1" spc="-5" dirty="0">
                <a:latin typeface="Times New Roman"/>
                <a:cs typeface="Times New Roman"/>
              </a:rPr>
              <a:t>By</a:t>
            </a:r>
            <a:endParaRPr sz="1800" dirty="0">
              <a:latin typeface="Times New Roman"/>
              <a:cs typeface="Times New Roman"/>
            </a:endParaRPr>
          </a:p>
          <a:p>
            <a:pPr marL="1270" algn="ctr">
              <a:lnSpc>
                <a:spcPts val="2395"/>
              </a:lnSpc>
            </a:pPr>
            <a:r>
              <a:rPr sz="2000" b="1" u="heavy" dirty="0">
                <a:uFill>
                  <a:solidFill>
                    <a:srgbClr val="000000"/>
                  </a:solidFill>
                </a:uFill>
                <a:latin typeface="Times New Roman"/>
                <a:cs typeface="Times New Roman"/>
              </a:rPr>
              <a:t>Project</a:t>
            </a:r>
            <a:r>
              <a:rPr sz="2000" b="1" u="heavy" spc="-40" dirty="0">
                <a:uFill>
                  <a:solidFill>
                    <a:srgbClr val="000000"/>
                  </a:solidFill>
                </a:uFill>
                <a:latin typeface="Times New Roman"/>
                <a:cs typeface="Times New Roman"/>
              </a:rPr>
              <a:t> </a:t>
            </a:r>
            <a:r>
              <a:rPr sz="2000" b="1" u="heavy" dirty="0">
                <a:uFill>
                  <a:solidFill>
                    <a:srgbClr val="000000"/>
                  </a:solidFill>
                </a:uFill>
                <a:latin typeface="Times New Roman"/>
                <a:cs typeface="Times New Roman"/>
              </a:rPr>
              <a:t>Members</a:t>
            </a:r>
            <a:endParaRPr sz="2000" dirty="0">
              <a:latin typeface="Times New Roman"/>
              <a:cs typeface="Times New Roman"/>
            </a:endParaRPr>
          </a:p>
        </p:txBody>
      </p:sp>
      <p:sp>
        <p:nvSpPr>
          <p:cNvPr id="5" name="object 5"/>
          <p:cNvSpPr txBox="1"/>
          <p:nvPr/>
        </p:nvSpPr>
        <p:spPr>
          <a:xfrm>
            <a:off x="2319020" y="2476881"/>
            <a:ext cx="2363470" cy="1247140"/>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Times New Roman"/>
                <a:cs typeface="Times New Roman"/>
              </a:rPr>
              <a:t>SARAN MAGESH  SHANMUGAVEL</a:t>
            </a:r>
            <a:r>
              <a:rPr sz="2000" b="1" spc="-85" dirty="0">
                <a:latin typeface="Times New Roman"/>
                <a:cs typeface="Times New Roman"/>
              </a:rPr>
              <a:t> </a:t>
            </a:r>
            <a:r>
              <a:rPr sz="2000" b="1" dirty="0">
                <a:latin typeface="Times New Roman"/>
                <a:cs typeface="Times New Roman"/>
              </a:rPr>
              <a:t>M  SUBASH</a:t>
            </a:r>
            <a:r>
              <a:rPr sz="2000" b="1" spc="-25" dirty="0">
                <a:latin typeface="Times New Roman"/>
                <a:cs typeface="Times New Roman"/>
              </a:rPr>
              <a:t> </a:t>
            </a:r>
            <a:r>
              <a:rPr sz="2000" b="1" dirty="0">
                <a:latin typeface="Times New Roman"/>
                <a:cs typeface="Times New Roman"/>
              </a:rPr>
              <a:t>K</a:t>
            </a:r>
            <a:endParaRPr sz="2000">
              <a:latin typeface="Times New Roman"/>
              <a:cs typeface="Times New Roman"/>
            </a:endParaRPr>
          </a:p>
          <a:p>
            <a:pPr marL="12700">
              <a:lnSpc>
                <a:spcPct val="100000"/>
              </a:lnSpc>
              <a:spcBef>
                <a:spcPts val="10"/>
              </a:spcBef>
            </a:pPr>
            <a:r>
              <a:rPr sz="2000" b="1" dirty="0">
                <a:latin typeface="Times New Roman"/>
                <a:cs typeface="Times New Roman"/>
              </a:rPr>
              <a:t>VISHNU</a:t>
            </a:r>
            <a:r>
              <a:rPr sz="2000" b="1" spc="-20" dirty="0">
                <a:latin typeface="Times New Roman"/>
                <a:cs typeface="Times New Roman"/>
              </a:rPr>
              <a:t> </a:t>
            </a:r>
            <a:r>
              <a:rPr sz="2000" b="1" dirty="0">
                <a:latin typeface="Times New Roman"/>
                <a:cs typeface="Times New Roman"/>
              </a:rPr>
              <a:t>C</a:t>
            </a:r>
            <a:endParaRPr sz="2000">
              <a:latin typeface="Times New Roman"/>
              <a:cs typeface="Times New Roman"/>
            </a:endParaRPr>
          </a:p>
        </p:txBody>
      </p:sp>
      <p:sp>
        <p:nvSpPr>
          <p:cNvPr id="6" name="object 6"/>
          <p:cNvSpPr txBox="1"/>
          <p:nvPr/>
        </p:nvSpPr>
        <p:spPr>
          <a:xfrm>
            <a:off x="4952746" y="2476881"/>
            <a:ext cx="1680210" cy="1247140"/>
          </a:xfrm>
          <a:prstGeom prst="rect">
            <a:avLst/>
          </a:prstGeom>
        </p:spPr>
        <p:txBody>
          <a:bodyPr vert="horz" wrap="square" lIns="0" tIns="13335" rIns="0" bIns="0" rtlCol="0">
            <a:spAutoFit/>
          </a:bodyPr>
          <a:lstStyle/>
          <a:p>
            <a:pPr marL="19685">
              <a:lnSpc>
                <a:spcPct val="100000"/>
              </a:lnSpc>
              <a:spcBef>
                <a:spcPts val="105"/>
              </a:spcBef>
            </a:pPr>
            <a:r>
              <a:rPr sz="2000" b="1" spc="10" dirty="0">
                <a:latin typeface="Times New Roman"/>
                <a:cs typeface="Times New Roman"/>
              </a:rPr>
              <a:t>-211419114264</a:t>
            </a:r>
            <a:endParaRPr sz="2000">
              <a:latin typeface="Times New Roman"/>
              <a:cs typeface="Times New Roman"/>
            </a:endParaRPr>
          </a:p>
          <a:p>
            <a:pPr marL="34925">
              <a:lnSpc>
                <a:spcPct val="100000"/>
              </a:lnSpc>
            </a:pPr>
            <a:r>
              <a:rPr sz="2000" b="1" dirty="0">
                <a:latin typeface="Times New Roman"/>
                <a:cs typeface="Times New Roman"/>
              </a:rPr>
              <a:t>-211419114277</a:t>
            </a:r>
            <a:endParaRPr sz="2000">
              <a:latin typeface="Times New Roman"/>
              <a:cs typeface="Times New Roman"/>
            </a:endParaRPr>
          </a:p>
          <a:p>
            <a:pPr marL="53340">
              <a:lnSpc>
                <a:spcPct val="100000"/>
              </a:lnSpc>
            </a:pPr>
            <a:r>
              <a:rPr sz="2000" b="1" dirty="0">
                <a:latin typeface="Times New Roman"/>
                <a:cs typeface="Times New Roman"/>
              </a:rPr>
              <a:t>-211419114298</a:t>
            </a:r>
            <a:endParaRPr sz="2000">
              <a:latin typeface="Times New Roman"/>
              <a:cs typeface="Times New Roman"/>
            </a:endParaRPr>
          </a:p>
          <a:p>
            <a:pPr marL="12700">
              <a:lnSpc>
                <a:spcPct val="100000"/>
              </a:lnSpc>
              <a:spcBef>
                <a:spcPts val="10"/>
              </a:spcBef>
            </a:pPr>
            <a:r>
              <a:rPr sz="2000" b="1" dirty="0">
                <a:latin typeface="Times New Roman"/>
                <a:cs typeface="Times New Roman"/>
              </a:rPr>
              <a:t>-</a:t>
            </a:r>
            <a:r>
              <a:rPr sz="2000" b="1" spc="-375" dirty="0">
                <a:latin typeface="Times New Roman"/>
                <a:cs typeface="Times New Roman"/>
              </a:rPr>
              <a:t> </a:t>
            </a:r>
            <a:r>
              <a:rPr sz="2000" b="1" dirty="0">
                <a:latin typeface="Times New Roman"/>
                <a:cs typeface="Times New Roman"/>
              </a:rPr>
              <a:t>211419114332</a:t>
            </a:r>
            <a:endParaRPr sz="2000">
              <a:latin typeface="Times New Roman"/>
              <a:cs typeface="Times New Roman"/>
            </a:endParaRPr>
          </a:p>
        </p:txBody>
      </p:sp>
      <p:grpSp>
        <p:nvGrpSpPr>
          <p:cNvPr id="7" name="object 7"/>
          <p:cNvGrpSpPr/>
          <p:nvPr/>
        </p:nvGrpSpPr>
        <p:grpSpPr>
          <a:xfrm>
            <a:off x="467042" y="4077642"/>
            <a:ext cx="8430768" cy="2680711"/>
            <a:chOff x="455676" y="4177287"/>
            <a:chExt cx="8430768" cy="2680711"/>
          </a:xfrm>
        </p:grpSpPr>
        <p:sp>
          <p:nvSpPr>
            <p:cNvPr id="8" name="object 8"/>
            <p:cNvSpPr/>
            <p:nvPr/>
          </p:nvSpPr>
          <p:spPr>
            <a:xfrm>
              <a:off x="455676" y="4186434"/>
              <a:ext cx="8430768" cy="263347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025395" y="4177287"/>
              <a:ext cx="5367528" cy="2680711"/>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60755" y="4210810"/>
              <a:ext cx="8383524" cy="263347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02920" y="4210811"/>
              <a:ext cx="8341359" cy="2543810"/>
            </a:xfrm>
            <a:custGeom>
              <a:avLst/>
              <a:gdLst/>
              <a:ahLst/>
              <a:cxnLst/>
              <a:rect l="l" t="t" r="r" b="b"/>
              <a:pathLst>
                <a:path w="8341359" h="2543809">
                  <a:moveTo>
                    <a:pt x="0" y="423925"/>
                  </a:moveTo>
                  <a:lnTo>
                    <a:pt x="2487" y="377724"/>
                  </a:lnTo>
                  <a:lnTo>
                    <a:pt x="9777" y="332965"/>
                  </a:lnTo>
                  <a:lnTo>
                    <a:pt x="21612" y="289909"/>
                  </a:lnTo>
                  <a:lnTo>
                    <a:pt x="37732" y="248813"/>
                  </a:lnTo>
                  <a:lnTo>
                    <a:pt x="57879" y="209935"/>
                  </a:lnTo>
                  <a:lnTo>
                    <a:pt x="81794" y="173534"/>
                  </a:lnTo>
                  <a:lnTo>
                    <a:pt x="109218" y="139869"/>
                  </a:lnTo>
                  <a:lnTo>
                    <a:pt x="139894" y="109196"/>
                  </a:lnTo>
                  <a:lnTo>
                    <a:pt x="173562" y="81775"/>
                  </a:lnTo>
                  <a:lnTo>
                    <a:pt x="209963" y="57864"/>
                  </a:lnTo>
                  <a:lnTo>
                    <a:pt x="248840" y="37722"/>
                  </a:lnTo>
                  <a:lnTo>
                    <a:pt x="289933" y="21606"/>
                  </a:lnTo>
                  <a:lnTo>
                    <a:pt x="332984" y="9774"/>
                  </a:lnTo>
                  <a:lnTo>
                    <a:pt x="377735" y="2486"/>
                  </a:lnTo>
                  <a:lnTo>
                    <a:pt x="423926" y="0"/>
                  </a:lnTo>
                  <a:lnTo>
                    <a:pt x="7916926" y="0"/>
                  </a:lnTo>
                  <a:lnTo>
                    <a:pt x="7963127" y="2486"/>
                  </a:lnTo>
                  <a:lnTo>
                    <a:pt x="8007886" y="9774"/>
                  </a:lnTo>
                  <a:lnTo>
                    <a:pt x="8050942" y="21606"/>
                  </a:lnTo>
                  <a:lnTo>
                    <a:pt x="8092038" y="37722"/>
                  </a:lnTo>
                  <a:lnTo>
                    <a:pt x="8130916" y="57864"/>
                  </a:lnTo>
                  <a:lnTo>
                    <a:pt x="8167317" y="81775"/>
                  </a:lnTo>
                  <a:lnTo>
                    <a:pt x="8200982" y="109196"/>
                  </a:lnTo>
                  <a:lnTo>
                    <a:pt x="8231655" y="139869"/>
                  </a:lnTo>
                  <a:lnTo>
                    <a:pt x="8259076" y="173534"/>
                  </a:lnTo>
                  <a:lnTo>
                    <a:pt x="8282987" y="209935"/>
                  </a:lnTo>
                  <a:lnTo>
                    <a:pt x="8303129" y="248813"/>
                  </a:lnTo>
                  <a:lnTo>
                    <a:pt x="8319245" y="289909"/>
                  </a:lnTo>
                  <a:lnTo>
                    <a:pt x="8331077" y="332965"/>
                  </a:lnTo>
                  <a:lnTo>
                    <a:pt x="8338365" y="377724"/>
                  </a:lnTo>
                  <a:lnTo>
                    <a:pt x="8340852" y="423925"/>
                  </a:lnTo>
                  <a:lnTo>
                    <a:pt x="8340852" y="2119630"/>
                  </a:lnTo>
                  <a:lnTo>
                    <a:pt x="8338365" y="2165820"/>
                  </a:lnTo>
                  <a:lnTo>
                    <a:pt x="8331077" y="2210571"/>
                  </a:lnTo>
                  <a:lnTo>
                    <a:pt x="8319245" y="2253622"/>
                  </a:lnTo>
                  <a:lnTo>
                    <a:pt x="8303129" y="2294715"/>
                  </a:lnTo>
                  <a:lnTo>
                    <a:pt x="8282987" y="2333592"/>
                  </a:lnTo>
                  <a:lnTo>
                    <a:pt x="8259076" y="2369993"/>
                  </a:lnTo>
                  <a:lnTo>
                    <a:pt x="8231655" y="2403661"/>
                  </a:lnTo>
                  <a:lnTo>
                    <a:pt x="8200982" y="2434337"/>
                  </a:lnTo>
                  <a:lnTo>
                    <a:pt x="8167317" y="2461761"/>
                  </a:lnTo>
                  <a:lnTo>
                    <a:pt x="8130916" y="2485676"/>
                  </a:lnTo>
                  <a:lnTo>
                    <a:pt x="8092038" y="2505823"/>
                  </a:lnTo>
                  <a:lnTo>
                    <a:pt x="8050942" y="2521943"/>
                  </a:lnTo>
                  <a:lnTo>
                    <a:pt x="8007886" y="2533778"/>
                  </a:lnTo>
                  <a:lnTo>
                    <a:pt x="7963127" y="2541068"/>
                  </a:lnTo>
                  <a:lnTo>
                    <a:pt x="7916926" y="2543556"/>
                  </a:lnTo>
                  <a:lnTo>
                    <a:pt x="423926" y="2543556"/>
                  </a:lnTo>
                  <a:lnTo>
                    <a:pt x="377735" y="2541068"/>
                  </a:lnTo>
                  <a:lnTo>
                    <a:pt x="332984" y="2533778"/>
                  </a:lnTo>
                  <a:lnTo>
                    <a:pt x="289933" y="2521943"/>
                  </a:lnTo>
                  <a:lnTo>
                    <a:pt x="248840" y="2505823"/>
                  </a:lnTo>
                  <a:lnTo>
                    <a:pt x="209963" y="2485676"/>
                  </a:lnTo>
                  <a:lnTo>
                    <a:pt x="173562" y="2461761"/>
                  </a:lnTo>
                  <a:lnTo>
                    <a:pt x="139894" y="2434337"/>
                  </a:lnTo>
                  <a:lnTo>
                    <a:pt x="109218" y="2403661"/>
                  </a:lnTo>
                  <a:lnTo>
                    <a:pt x="81794" y="2369993"/>
                  </a:lnTo>
                  <a:lnTo>
                    <a:pt x="57879" y="2333592"/>
                  </a:lnTo>
                  <a:lnTo>
                    <a:pt x="37732" y="2294715"/>
                  </a:lnTo>
                  <a:lnTo>
                    <a:pt x="21612" y="2253622"/>
                  </a:lnTo>
                  <a:lnTo>
                    <a:pt x="9777" y="2210571"/>
                  </a:lnTo>
                  <a:lnTo>
                    <a:pt x="2487" y="2165820"/>
                  </a:lnTo>
                  <a:lnTo>
                    <a:pt x="0" y="2119630"/>
                  </a:lnTo>
                  <a:lnTo>
                    <a:pt x="0" y="423925"/>
                  </a:lnTo>
                  <a:close/>
                </a:path>
              </a:pathLst>
            </a:custGeom>
            <a:ln w="9525">
              <a:solidFill>
                <a:srgbClr val="289FBD"/>
              </a:solidFill>
            </a:ln>
          </p:spPr>
          <p:txBody>
            <a:bodyPr wrap="square" lIns="0" tIns="0" rIns="0" bIns="0" rtlCol="0"/>
            <a:lstStyle/>
            <a:p>
              <a:endParaRPr/>
            </a:p>
          </p:txBody>
        </p:sp>
      </p:grpSp>
      <p:sp>
        <p:nvSpPr>
          <p:cNvPr id="12" name="object 12"/>
          <p:cNvSpPr txBox="1"/>
          <p:nvPr/>
        </p:nvSpPr>
        <p:spPr>
          <a:xfrm>
            <a:off x="2237994" y="3696461"/>
            <a:ext cx="4869815" cy="3040380"/>
          </a:xfrm>
          <a:prstGeom prst="rect">
            <a:avLst/>
          </a:prstGeom>
        </p:spPr>
        <p:txBody>
          <a:bodyPr vert="horz" wrap="square" lIns="0" tIns="12700" rIns="0" bIns="0" rtlCol="0">
            <a:spAutoFit/>
          </a:bodyPr>
          <a:lstStyle/>
          <a:p>
            <a:pPr marR="101600" algn="ctr">
              <a:lnSpc>
                <a:spcPct val="100000"/>
              </a:lnSpc>
              <a:spcBef>
                <a:spcPts val="100"/>
              </a:spcBef>
            </a:pPr>
            <a:r>
              <a:rPr sz="2000" b="1" dirty="0">
                <a:latin typeface="Times New Roman"/>
                <a:cs typeface="Times New Roman"/>
              </a:rPr>
              <a:t>Batch </a:t>
            </a:r>
            <a:r>
              <a:rPr sz="2000" b="1" spc="5" dirty="0">
                <a:latin typeface="Times New Roman"/>
                <a:cs typeface="Times New Roman"/>
              </a:rPr>
              <a:t>No:</a:t>
            </a:r>
            <a:r>
              <a:rPr sz="2000" b="1" spc="-40" dirty="0">
                <a:latin typeface="Times New Roman"/>
                <a:cs typeface="Times New Roman"/>
              </a:rPr>
              <a:t> </a:t>
            </a:r>
            <a:r>
              <a:rPr sz="2000" b="1" dirty="0">
                <a:latin typeface="Times New Roman"/>
                <a:cs typeface="Times New Roman"/>
              </a:rPr>
              <a:t>31</a:t>
            </a:r>
            <a:endParaRPr sz="2000" dirty="0">
              <a:latin typeface="Times New Roman"/>
              <a:cs typeface="Times New Roman"/>
            </a:endParaRPr>
          </a:p>
          <a:p>
            <a:pPr algn="ctr">
              <a:lnSpc>
                <a:spcPct val="100000"/>
              </a:lnSpc>
              <a:spcBef>
                <a:spcPts val="1870"/>
              </a:spcBef>
            </a:pPr>
            <a:r>
              <a:rPr sz="1600" i="1" spc="-5" dirty="0">
                <a:solidFill>
                  <a:srgbClr val="222222"/>
                </a:solidFill>
                <a:latin typeface="Times New Roman"/>
                <a:cs typeface="Times New Roman"/>
              </a:rPr>
              <a:t>Under the</a:t>
            </a:r>
            <a:r>
              <a:rPr sz="1600" i="1" dirty="0">
                <a:solidFill>
                  <a:srgbClr val="222222"/>
                </a:solidFill>
                <a:latin typeface="Times New Roman"/>
                <a:cs typeface="Times New Roman"/>
              </a:rPr>
              <a:t> </a:t>
            </a:r>
            <a:r>
              <a:rPr sz="1600" i="1" spc="-5" dirty="0">
                <a:solidFill>
                  <a:srgbClr val="222222"/>
                </a:solidFill>
                <a:latin typeface="Times New Roman"/>
                <a:cs typeface="Times New Roman"/>
              </a:rPr>
              <a:t>Supervision</a:t>
            </a:r>
            <a:endParaRPr sz="1600" dirty="0">
              <a:latin typeface="Times New Roman"/>
              <a:cs typeface="Times New Roman"/>
            </a:endParaRPr>
          </a:p>
          <a:p>
            <a:pPr algn="ctr">
              <a:lnSpc>
                <a:spcPct val="100000"/>
              </a:lnSpc>
              <a:spcBef>
                <a:spcPts val="894"/>
              </a:spcBef>
            </a:pPr>
            <a:r>
              <a:rPr sz="1400" i="1" spc="-10" dirty="0">
                <a:solidFill>
                  <a:srgbClr val="222222"/>
                </a:solidFill>
                <a:latin typeface="Times New Roman"/>
                <a:cs typeface="Times New Roman"/>
              </a:rPr>
              <a:t>Of</a:t>
            </a:r>
            <a:endParaRPr sz="1400" dirty="0">
              <a:latin typeface="Times New Roman"/>
              <a:cs typeface="Times New Roman"/>
            </a:endParaRPr>
          </a:p>
          <a:p>
            <a:pPr algn="ctr">
              <a:lnSpc>
                <a:spcPct val="100000"/>
              </a:lnSpc>
              <a:spcBef>
                <a:spcPts val="1190"/>
              </a:spcBef>
            </a:pPr>
            <a:r>
              <a:rPr sz="2400" b="1" dirty="0">
                <a:solidFill>
                  <a:srgbClr val="FF0000"/>
                </a:solidFill>
                <a:latin typeface="Times New Roman"/>
                <a:cs typeface="Times New Roman"/>
              </a:rPr>
              <a:t>Mr. J. </a:t>
            </a:r>
            <a:r>
              <a:rPr sz="2400" b="1" spc="-5" dirty="0">
                <a:solidFill>
                  <a:srgbClr val="FF0000"/>
                </a:solidFill>
                <a:latin typeface="Times New Roman"/>
                <a:cs typeface="Times New Roman"/>
              </a:rPr>
              <a:t>GUNASEKARAN</a:t>
            </a:r>
            <a:r>
              <a:rPr sz="2400" b="1" dirty="0">
                <a:solidFill>
                  <a:srgbClr val="FF0000"/>
                </a:solidFill>
                <a:latin typeface="Times New Roman"/>
                <a:cs typeface="Times New Roman"/>
              </a:rPr>
              <a:t> </a:t>
            </a:r>
            <a:r>
              <a:rPr sz="2400" b="1" spc="-5" dirty="0">
                <a:solidFill>
                  <a:srgbClr val="FF0000"/>
                </a:solidFill>
                <a:latin typeface="Times New Roman"/>
                <a:cs typeface="Times New Roman"/>
              </a:rPr>
              <a:t>M.E.,(PhD)</a:t>
            </a:r>
            <a:endParaRPr sz="2400" dirty="0">
              <a:latin typeface="Times New Roman"/>
              <a:cs typeface="Times New Roman"/>
            </a:endParaRPr>
          </a:p>
          <a:p>
            <a:pPr algn="ctr">
              <a:lnSpc>
                <a:spcPct val="100000"/>
              </a:lnSpc>
              <a:spcBef>
                <a:spcPts val="1300"/>
              </a:spcBef>
            </a:pPr>
            <a:r>
              <a:rPr sz="2000" b="1" dirty="0">
                <a:solidFill>
                  <a:srgbClr val="222222"/>
                </a:solidFill>
                <a:latin typeface="Times New Roman"/>
                <a:cs typeface="Times New Roman"/>
              </a:rPr>
              <a:t>Assistant Professor</a:t>
            </a:r>
            <a:r>
              <a:rPr sz="2000" b="1" spc="-90" dirty="0">
                <a:solidFill>
                  <a:srgbClr val="222222"/>
                </a:solidFill>
                <a:latin typeface="Times New Roman"/>
                <a:cs typeface="Times New Roman"/>
              </a:rPr>
              <a:t> </a:t>
            </a:r>
            <a:r>
              <a:rPr sz="2000" b="1" dirty="0">
                <a:solidFill>
                  <a:srgbClr val="222222"/>
                </a:solidFill>
                <a:latin typeface="Times New Roman"/>
                <a:cs typeface="Times New Roman"/>
              </a:rPr>
              <a:t>,</a:t>
            </a:r>
            <a:endParaRPr sz="2000" dirty="0">
              <a:latin typeface="Times New Roman"/>
              <a:cs typeface="Times New Roman"/>
            </a:endParaRPr>
          </a:p>
          <a:p>
            <a:pPr algn="ctr">
              <a:lnSpc>
                <a:spcPct val="100000"/>
              </a:lnSpc>
              <a:spcBef>
                <a:spcPts val="1200"/>
              </a:spcBef>
            </a:pPr>
            <a:r>
              <a:rPr sz="2000" b="1" dirty="0">
                <a:solidFill>
                  <a:srgbClr val="222222"/>
                </a:solidFill>
                <a:latin typeface="Times New Roman"/>
                <a:cs typeface="Times New Roman"/>
              </a:rPr>
              <a:t>Department of Mechanical</a:t>
            </a:r>
            <a:r>
              <a:rPr sz="2000" b="1" spc="-110" dirty="0">
                <a:solidFill>
                  <a:srgbClr val="222222"/>
                </a:solidFill>
                <a:latin typeface="Times New Roman"/>
                <a:cs typeface="Times New Roman"/>
              </a:rPr>
              <a:t> </a:t>
            </a:r>
            <a:r>
              <a:rPr sz="2000" b="1" dirty="0">
                <a:solidFill>
                  <a:srgbClr val="222222"/>
                </a:solidFill>
                <a:latin typeface="Times New Roman"/>
                <a:cs typeface="Times New Roman"/>
              </a:rPr>
              <a:t>Engineering,</a:t>
            </a:r>
            <a:endParaRPr sz="2000" dirty="0">
              <a:latin typeface="Times New Roman"/>
              <a:cs typeface="Times New Roman"/>
            </a:endParaRPr>
          </a:p>
          <a:p>
            <a:pPr algn="ctr">
              <a:lnSpc>
                <a:spcPct val="100000"/>
              </a:lnSpc>
              <a:spcBef>
                <a:spcPts val="1200"/>
              </a:spcBef>
            </a:pPr>
            <a:r>
              <a:rPr sz="2000" b="1" dirty="0">
                <a:solidFill>
                  <a:srgbClr val="222222"/>
                </a:solidFill>
                <a:latin typeface="Times New Roman"/>
                <a:cs typeface="Times New Roman"/>
              </a:rPr>
              <a:t>Panimalar Engineering</a:t>
            </a:r>
            <a:r>
              <a:rPr sz="2000" b="1" spc="-75" dirty="0">
                <a:solidFill>
                  <a:srgbClr val="222222"/>
                </a:solidFill>
                <a:latin typeface="Times New Roman"/>
                <a:cs typeface="Times New Roman"/>
              </a:rPr>
              <a:t> </a:t>
            </a:r>
            <a:r>
              <a:rPr sz="2000" b="1" dirty="0">
                <a:solidFill>
                  <a:srgbClr val="222222"/>
                </a:solidFill>
                <a:latin typeface="Times New Roman"/>
                <a:cs typeface="Times New Roman"/>
              </a:rPr>
              <a:t>College.</a:t>
            </a:r>
            <a:endParaRPr sz="20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657135"/>
            <a:ext cx="8261984" cy="5959132"/>
          </a:xfrm>
          <a:prstGeom prst="rect">
            <a:avLst/>
          </a:prstGeom>
        </p:spPr>
        <p:txBody>
          <a:bodyPr vert="horz" wrap="square" lIns="0" tIns="12700" rIns="0" bIns="0" rtlCol="0">
            <a:spAutoFit/>
          </a:bodyPr>
          <a:lstStyle/>
          <a:p>
            <a:pPr marL="299085" marR="5080" indent="-287020" algn="just">
              <a:lnSpc>
                <a:spcPct val="150000"/>
              </a:lnSpc>
              <a:spcBef>
                <a:spcPts val="100"/>
              </a:spcBef>
              <a:buFont typeface="Wingdings"/>
              <a:buChar char=""/>
              <a:tabLst>
                <a:tab pos="299720" algn="l"/>
              </a:tabLs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Kanwal Chadha, Yuan Tian, John G. Spray and Clodualdo Aranas Jr.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Effect of Annealing Heat Treatment on the Microstructural Evolution and Mechanical Properties of Hot Isostatic Pressed 316L Stainless Steel Fabricated by Laser Powder Bed Fusion”,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describe that in this work, the microstructural features and mechanical properties of an additively manufactured 316L stainless steel have been determined. Three types of samples were characterized: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as printed (AP), (ii) annealing heat treated (AHT), and (iii) hot isostatic pressed and annealing heat treated (HIP + AHT). Microstructural analysis reveals that the AP sample formed melt pool boundaries with nano-scale cellular structures. These structures disappeared after annealing heat treatment and hot isostatic pressing. The AP and AHT samples have similar grain morphologies; however, the latter has a lower dislocation density and contains precipitates. </a:t>
            </a:r>
            <a:endParaRPr sz="20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494487" y="265975"/>
            <a:ext cx="3572510" cy="391160"/>
          </a:xfrm>
          <a:prstGeom prst="rect">
            <a:avLst/>
          </a:prstGeom>
        </p:spPr>
        <p:txBody>
          <a:bodyPr vert="horz" wrap="square" lIns="0" tIns="12700" rIns="0" bIns="0" rtlCol="0">
            <a:spAutoFit/>
          </a:bodyPr>
          <a:lstStyle/>
          <a:p>
            <a:pPr marL="12700">
              <a:lnSpc>
                <a:spcPct val="100000"/>
              </a:lnSpc>
              <a:spcBef>
                <a:spcPts val="100"/>
              </a:spcBef>
            </a:pPr>
            <a:r>
              <a:rPr spc="-5" dirty="0"/>
              <a:t>LITERATURE</a:t>
            </a:r>
            <a:r>
              <a:rPr spc="-30" dirty="0"/>
              <a:t> </a:t>
            </a:r>
            <a:r>
              <a:rPr spc="-5" dirty="0"/>
              <a:t>SUREVEY</a:t>
            </a:r>
          </a:p>
        </p:txBody>
      </p:sp>
    </p:spTree>
    <p:extLst>
      <p:ext uri="{BB962C8B-B14F-4D97-AF65-F5344CB8AC3E}">
        <p14:creationId xmlns:p14="http://schemas.microsoft.com/office/powerpoint/2010/main" val="3402409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0715" cy="5330755"/>
          </a:xfrm>
          <a:prstGeom prst="rect">
            <a:avLst/>
          </a:prstGeom>
        </p:spPr>
        <p:txBody>
          <a:bodyPr vert="horz" wrap="square" lIns="0" tIns="12700" rIns="0" bIns="0" rtlCol="0">
            <a:spAutoFit/>
          </a:bodyPr>
          <a:lstStyle/>
          <a:p>
            <a:pPr marL="299085" marR="5715" indent="-287020" algn="just">
              <a:lnSpc>
                <a:spcPct val="150000"/>
              </a:lnSpc>
              <a:spcBef>
                <a:spcPts val="100"/>
              </a:spcBef>
              <a:buFont typeface="Arial"/>
              <a:buChar char="•"/>
              <a:tabLst>
                <a:tab pos="299720" algn="l"/>
              </a:tabLst>
            </a:pPr>
            <a:r>
              <a:rPr sz="2000" spc="-5" dirty="0">
                <a:latin typeface="Times New Roman" panose="02020603050405020304" pitchFamily="18" charset="0"/>
                <a:cs typeface="Times New Roman" panose="02020603050405020304" pitchFamily="18" charset="0"/>
              </a:rPr>
              <a:t>Powder </a:t>
            </a:r>
            <a:r>
              <a:rPr sz="2000" dirty="0">
                <a:latin typeface="Times New Roman" panose="02020603050405020304" pitchFamily="18" charset="0"/>
                <a:cs typeface="Times New Roman" panose="02020603050405020304" pitchFamily="18" charset="0"/>
              </a:rPr>
              <a:t>bed fusion </a:t>
            </a:r>
            <a:r>
              <a:rPr sz="2000" spc="-5" dirty="0">
                <a:latin typeface="Times New Roman" panose="02020603050405020304" pitchFamily="18" charset="0"/>
                <a:cs typeface="Times New Roman" panose="02020603050405020304" pitchFamily="18" charset="0"/>
              </a:rPr>
              <a:t>process is </a:t>
            </a:r>
            <a:r>
              <a:rPr sz="2000" dirty="0">
                <a:latin typeface="Times New Roman" panose="02020603050405020304" pitchFamily="18" charset="0"/>
                <a:cs typeface="Times New Roman" panose="02020603050405020304" pitchFamily="18" charset="0"/>
              </a:rPr>
              <a:t>one of the </a:t>
            </a:r>
            <a:r>
              <a:rPr sz="2000" spc="-10" dirty="0">
                <a:latin typeface="Times New Roman" panose="02020603050405020304" pitchFamily="18" charset="0"/>
                <a:cs typeface="Times New Roman" panose="02020603050405020304" pitchFamily="18" charset="0"/>
              </a:rPr>
              <a:t>basic </a:t>
            </a:r>
            <a:r>
              <a:rPr sz="2000" spc="-5" dirty="0">
                <a:latin typeface="Times New Roman" panose="02020603050405020304" pitchFamily="18" charset="0"/>
                <a:cs typeface="Times New Roman" panose="02020603050405020304" pitchFamily="18" charset="0"/>
              </a:rPr>
              <a:t>technique associated with additive  </a:t>
            </a:r>
            <a:r>
              <a:rPr sz="2000" dirty="0">
                <a:latin typeface="Times New Roman" panose="02020603050405020304" pitchFamily="18" charset="0"/>
                <a:cs typeface="Times New Roman" panose="02020603050405020304" pitchFamily="18" charset="0"/>
              </a:rPr>
              <a:t>manufacturing.</a:t>
            </a:r>
          </a:p>
          <a:p>
            <a:pPr marL="299085" marR="5080" indent="-287020" algn="just">
              <a:lnSpc>
                <a:spcPct val="150000"/>
              </a:lnSpc>
              <a:buFont typeface="Arial"/>
              <a:buChar char="•"/>
              <a:tabLst>
                <a:tab pos="299720" algn="l"/>
              </a:tabLst>
            </a:pPr>
            <a:r>
              <a:rPr sz="2000" spc="-5" dirty="0">
                <a:latin typeface="Times New Roman" panose="02020603050405020304" pitchFamily="18" charset="0"/>
                <a:cs typeface="Times New Roman" panose="02020603050405020304" pitchFamily="18" charset="0"/>
              </a:rPr>
              <a:t>It </a:t>
            </a:r>
            <a:r>
              <a:rPr sz="2000" dirty="0">
                <a:latin typeface="Times New Roman" panose="02020603050405020304" pitchFamily="18" charset="0"/>
                <a:cs typeface="Times New Roman" panose="02020603050405020304" pitchFamily="18" charset="0"/>
              </a:rPr>
              <a:t>follows the </a:t>
            </a:r>
            <a:r>
              <a:rPr sz="2000" spc="-5" dirty="0">
                <a:latin typeface="Times New Roman" panose="02020603050405020304" pitchFamily="18" charset="0"/>
                <a:cs typeface="Times New Roman" panose="02020603050405020304" pitchFamily="18" charset="0"/>
              </a:rPr>
              <a:t>basic principle of </a:t>
            </a:r>
            <a:r>
              <a:rPr sz="2000" dirty="0">
                <a:latin typeface="Times New Roman" panose="02020603050405020304" pitchFamily="18" charset="0"/>
                <a:cs typeface="Times New Roman" panose="02020603050405020304" pitchFamily="18" charset="0"/>
              </a:rPr>
              <a:t>manufacturing the </a:t>
            </a:r>
            <a:r>
              <a:rPr sz="2000" spc="-5" dirty="0">
                <a:latin typeface="Times New Roman" panose="02020603050405020304" pitchFamily="18" charset="0"/>
                <a:cs typeface="Times New Roman" panose="02020603050405020304" pitchFamily="18" charset="0"/>
              </a:rPr>
              <a:t>product layer </a:t>
            </a:r>
            <a:r>
              <a:rPr sz="2000" spc="-10" dirty="0">
                <a:latin typeface="Times New Roman" panose="02020603050405020304" pitchFamily="18" charset="0"/>
                <a:cs typeface="Times New Roman" panose="02020603050405020304" pitchFamily="18" charset="0"/>
              </a:rPr>
              <a:t>by </a:t>
            </a:r>
            <a:r>
              <a:rPr sz="2000" dirty="0">
                <a:latin typeface="Times New Roman" panose="02020603050405020304" pitchFamily="18" charset="0"/>
                <a:cs typeface="Times New Roman" panose="02020603050405020304" pitchFamily="18" charset="0"/>
              </a:rPr>
              <a:t>layer and </a:t>
            </a:r>
            <a:r>
              <a:rPr sz="2000" spc="-5" dirty="0">
                <a:latin typeface="Times New Roman" panose="02020603050405020304" pitchFamily="18" charset="0"/>
                <a:cs typeface="Times New Roman" panose="02020603050405020304" pitchFamily="18" charset="0"/>
              </a:rPr>
              <a:t>their  </a:t>
            </a:r>
            <a:r>
              <a:rPr sz="2000" dirty="0">
                <a:latin typeface="Times New Roman" panose="02020603050405020304" pitchFamily="18" charset="0"/>
                <a:cs typeface="Times New Roman" panose="02020603050405020304" pitchFamily="18" charset="0"/>
              </a:rPr>
              <a:t>fusion. </a:t>
            </a:r>
            <a:r>
              <a:rPr sz="2000" spc="-5" dirty="0">
                <a:latin typeface="Times New Roman" panose="02020603050405020304" pitchFamily="18" charset="0"/>
                <a:cs typeface="Times New Roman" panose="02020603050405020304" pitchFamily="18" charset="0"/>
              </a:rPr>
              <a:t>A heat </a:t>
            </a:r>
            <a:r>
              <a:rPr sz="2000" dirty="0">
                <a:latin typeface="Times New Roman" panose="02020603050405020304" pitchFamily="18" charset="0"/>
                <a:cs typeface="Times New Roman" panose="02020603050405020304" pitchFamily="18" charset="0"/>
              </a:rPr>
              <a:t>source </a:t>
            </a:r>
            <a:r>
              <a:rPr sz="2000" spc="-5" dirty="0">
                <a:latin typeface="Times New Roman" panose="02020603050405020304" pitchFamily="18" charset="0"/>
                <a:cs typeface="Times New Roman" panose="02020603050405020304" pitchFamily="18" charset="0"/>
              </a:rPr>
              <a:t>focuses its </a:t>
            </a:r>
            <a:r>
              <a:rPr sz="2000" dirty="0">
                <a:latin typeface="Times New Roman" panose="02020603050405020304" pitchFamily="18" charset="0"/>
                <a:cs typeface="Times New Roman" panose="02020603050405020304" pitchFamily="18" charset="0"/>
              </a:rPr>
              <a:t>heat over a powder base </a:t>
            </a:r>
            <a:r>
              <a:rPr sz="2000" spc="-5" dirty="0">
                <a:latin typeface="Times New Roman" panose="02020603050405020304" pitchFamily="18" charset="0"/>
                <a:cs typeface="Times New Roman" panose="02020603050405020304" pitchFamily="18" charset="0"/>
              </a:rPr>
              <a:t>material </a:t>
            </a:r>
            <a:r>
              <a:rPr sz="2000" dirty="0">
                <a:latin typeface="Times New Roman" panose="02020603050405020304" pitchFamily="18" charset="0"/>
                <a:cs typeface="Times New Roman" panose="02020603050405020304" pitchFamily="18" charset="0"/>
              </a:rPr>
              <a:t>and </a:t>
            </a:r>
            <a:r>
              <a:rPr sz="2000" spc="-5" dirty="0">
                <a:latin typeface="Times New Roman" panose="02020603050405020304" pitchFamily="18" charset="0"/>
                <a:cs typeface="Times New Roman" panose="02020603050405020304" pitchFamily="18" charset="0"/>
              </a:rPr>
              <a:t>heats the  </a:t>
            </a:r>
            <a:r>
              <a:rPr sz="2000" dirty="0">
                <a:latin typeface="Times New Roman" panose="02020603050405020304" pitchFamily="18" charset="0"/>
                <a:cs typeface="Times New Roman" panose="02020603050405020304" pitchFamily="18" charset="0"/>
              </a:rPr>
              <a:t>selected </a:t>
            </a:r>
            <a:r>
              <a:rPr sz="2000" spc="-5" dirty="0">
                <a:latin typeface="Times New Roman" panose="02020603050405020304" pitchFamily="18" charset="0"/>
                <a:cs typeface="Times New Roman" panose="02020603050405020304" pitchFamily="18" charset="0"/>
              </a:rPr>
              <a:t>cross </a:t>
            </a:r>
            <a:r>
              <a:rPr sz="2000" dirty="0">
                <a:latin typeface="Times New Roman" panose="02020603050405020304" pitchFamily="18" charset="0"/>
                <a:cs typeface="Times New Roman" panose="02020603050405020304" pitchFamily="18" charset="0"/>
              </a:rPr>
              <a:t>section</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area.</a:t>
            </a:r>
          </a:p>
          <a:p>
            <a:pPr marL="299085" indent="-287020" algn="just">
              <a:lnSpc>
                <a:spcPct val="100000"/>
              </a:lnSpc>
              <a:spcBef>
                <a:spcPts val="1080"/>
              </a:spcBef>
              <a:buFont typeface="Arial"/>
              <a:buChar char="•"/>
              <a:tabLst>
                <a:tab pos="299720" algn="l"/>
              </a:tabLst>
            </a:pPr>
            <a:r>
              <a:rPr sz="2000" dirty="0">
                <a:latin typeface="Times New Roman" panose="02020603050405020304" pitchFamily="18" charset="0"/>
                <a:cs typeface="Times New Roman" panose="02020603050405020304" pitchFamily="18" charset="0"/>
              </a:rPr>
              <a:t>Sources like laser </a:t>
            </a:r>
            <a:r>
              <a:rPr sz="2000" spc="-5" dirty="0">
                <a:latin typeface="Times New Roman" panose="02020603050405020304" pitchFamily="18" charset="0"/>
                <a:cs typeface="Times New Roman" panose="02020603050405020304" pitchFamily="18" charset="0"/>
              </a:rPr>
              <a:t>beam, </a:t>
            </a:r>
            <a:r>
              <a:rPr sz="2000" dirty="0">
                <a:latin typeface="Times New Roman" panose="02020603050405020304" pitchFamily="18" charset="0"/>
                <a:cs typeface="Times New Roman" panose="02020603050405020304" pitchFamily="18" charset="0"/>
              </a:rPr>
              <a:t>electron beam and infrared beam are used as heating</a:t>
            </a:r>
            <a:r>
              <a:rPr sz="2000" spc="-10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tool.</a:t>
            </a:r>
          </a:p>
          <a:p>
            <a:pPr marL="299085" marR="5080" indent="-287020" algn="just">
              <a:lnSpc>
                <a:spcPct val="150000"/>
              </a:lnSpc>
              <a:buFont typeface="Arial"/>
              <a:buChar char="•"/>
              <a:tabLst>
                <a:tab pos="299720" algn="l"/>
              </a:tabLst>
            </a:pPr>
            <a:r>
              <a:rPr sz="2000" dirty="0">
                <a:latin typeface="Times New Roman" panose="02020603050405020304" pitchFamily="18" charset="0"/>
                <a:cs typeface="Times New Roman" panose="02020603050405020304" pitchFamily="18" charset="0"/>
              </a:rPr>
              <a:t>The </a:t>
            </a:r>
            <a:r>
              <a:rPr sz="2000" spc="-5" dirty="0">
                <a:latin typeface="Times New Roman" panose="02020603050405020304" pitchFamily="18" charset="0"/>
                <a:cs typeface="Times New Roman" panose="02020603050405020304" pitchFamily="18" charset="0"/>
              </a:rPr>
              <a:t>process </a:t>
            </a:r>
            <a:r>
              <a:rPr sz="2000" dirty="0">
                <a:latin typeface="Times New Roman" panose="02020603050405020304" pitchFamily="18" charset="0"/>
                <a:cs typeface="Times New Roman" panose="02020603050405020304" pitchFamily="18" charset="0"/>
              </a:rPr>
              <a:t>of heating </a:t>
            </a:r>
            <a:r>
              <a:rPr sz="2000" spc="-5" dirty="0">
                <a:latin typeface="Times New Roman" panose="02020603050405020304" pitchFamily="18" charset="0"/>
                <a:cs typeface="Times New Roman" panose="02020603050405020304" pitchFamily="18" charset="0"/>
              </a:rPr>
              <a:t>allows the </a:t>
            </a:r>
            <a:r>
              <a:rPr sz="2000" dirty="0">
                <a:latin typeface="Times New Roman" panose="02020603050405020304" pitchFamily="18" charset="0"/>
                <a:cs typeface="Times New Roman" panose="02020603050405020304" pitchFamily="18" charset="0"/>
              </a:rPr>
              <a:t>powder to take </a:t>
            </a:r>
            <a:r>
              <a:rPr sz="2000" spc="-5" dirty="0">
                <a:latin typeface="Times New Roman" panose="02020603050405020304" pitchFamily="18" charset="0"/>
                <a:cs typeface="Times New Roman" panose="02020603050405020304" pitchFamily="18" charset="0"/>
              </a:rPr>
              <a:t>the </a:t>
            </a:r>
            <a:r>
              <a:rPr sz="2000" dirty="0">
                <a:latin typeface="Times New Roman" panose="02020603050405020304" pitchFamily="18" charset="0"/>
                <a:cs typeface="Times New Roman" panose="02020603050405020304" pitchFamily="18" charset="0"/>
              </a:rPr>
              <a:t>shape of the intended </a:t>
            </a:r>
            <a:r>
              <a:rPr sz="2000" spc="-5" dirty="0">
                <a:latin typeface="Times New Roman" panose="02020603050405020304" pitchFamily="18" charset="0"/>
                <a:cs typeface="Times New Roman" panose="02020603050405020304" pitchFamily="18" charset="0"/>
              </a:rPr>
              <a:t>object.  Powder </a:t>
            </a:r>
            <a:r>
              <a:rPr sz="2000" dirty="0">
                <a:latin typeface="Times New Roman" panose="02020603050405020304" pitchFamily="18" charset="0"/>
                <a:cs typeface="Times New Roman" panose="02020603050405020304" pitchFamily="18" charset="0"/>
              </a:rPr>
              <a:t>bed </a:t>
            </a:r>
            <a:r>
              <a:rPr sz="2000" spc="-5" dirty="0">
                <a:latin typeface="Times New Roman" panose="02020603050405020304" pitchFamily="18" charset="0"/>
                <a:cs typeface="Times New Roman" panose="02020603050405020304" pitchFamily="18" charset="0"/>
              </a:rPr>
              <a:t>fusion process </a:t>
            </a:r>
            <a:r>
              <a:rPr sz="2000" dirty="0">
                <a:latin typeface="Times New Roman" panose="02020603050405020304" pitchFamily="18" charset="0"/>
                <a:cs typeface="Times New Roman" panose="02020603050405020304" pitchFamily="18" charset="0"/>
              </a:rPr>
              <a:t>is </a:t>
            </a:r>
            <a:r>
              <a:rPr sz="2000" spc="-5" dirty="0">
                <a:latin typeface="Times New Roman" panose="02020603050405020304" pitchFamily="18" charset="0"/>
                <a:cs typeface="Times New Roman" panose="02020603050405020304" pitchFamily="18" charset="0"/>
              </a:rPr>
              <a:t>compatible </a:t>
            </a:r>
            <a:r>
              <a:rPr sz="2000" dirty="0">
                <a:latin typeface="Times New Roman" panose="02020603050405020304" pitchFamily="18" charset="0"/>
                <a:cs typeface="Times New Roman" panose="02020603050405020304" pitchFamily="18" charset="0"/>
              </a:rPr>
              <a:t>to </a:t>
            </a:r>
            <a:r>
              <a:rPr sz="2000" spc="-5" dirty="0">
                <a:latin typeface="Times New Roman" panose="02020603050405020304" pitchFamily="18" charset="0"/>
                <a:cs typeface="Times New Roman" panose="02020603050405020304" pitchFamily="18" charset="0"/>
              </a:rPr>
              <a:t>every engineering material </a:t>
            </a:r>
            <a:r>
              <a:rPr sz="2000" dirty="0">
                <a:latin typeface="Times New Roman" panose="02020603050405020304" pitchFamily="18" charset="0"/>
                <a:cs typeface="Times New Roman" panose="02020603050405020304" pitchFamily="18" charset="0"/>
              </a:rPr>
              <a:t>such </a:t>
            </a:r>
            <a:r>
              <a:rPr sz="2000" spc="-5" dirty="0">
                <a:latin typeface="Times New Roman" panose="02020603050405020304" pitchFamily="18" charset="0"/>
                <a:cs typeface="Times New Roman" panose="02020603050405020304" pitchFamily="18" charset="0"/>
              </a:rPr>
              <a:t>as metals,  </a:t>
            </a:r>
            <a:r>
              <a:rPr sz="2000" dirty="0">
                <a:latin typeface="Times New Roman" panose="02020603050405020304" pitchFamily="18" charset="0"/>
                <a:cs typeface="Times New Roman" panose="02020603050405020304" pitchFamily="18" charset="0"/>
              </a:rPr>
              <a:t>ceramics </a:t>
            </a:r>
            <a:r>
              <a:rPr sz="2000" spc="-5" dirty="0">
                <a:latin typeface="Times New Roman" panose="02020603050405020304" pitchFamily="18" charset="0"/>
                <a:cs typeface="Times New Roman" panose="02020603050405020304" pitchFamily="18" charset="0"/>
              </a:rPr>
              <a:t>polymers, composites etc. </a:t>
            </a:r>
            <a:r>
              <a:rPr sz="2000" dirty="0">
                <a:latin typeface="Times New Roman" panose="02020603050405020304" pitchFamily="18" charset="0"/>
                <a:cs typeface="Times New Roman" panose="02020603050405020304" pitchFamily="18" charset="0"/>
              </a:rPr>
              <a:t>this </a:t>
            </a:r>
            <a:r>
              <a:rPr sz="2000" spc="-5" dirty="0">
                <a:latin typeface="Times New Roman" panose="02020603050405020304" pitchFamily="18" charset="0"/>
                <a:cs typeface="Times New Roman" panose="02020603050405020304" pitchFamily="18" charset="0"/>
              </a:rPr>
              <a:t>technique is </a:t>
            </a:r>
            <a:r>
              <a:rPr sz="2000" dirty="0">
                <a:latin typeface="Times New Roman" panose="02020603050405020304" pitchFamily="18" charset="0"/>
                <a:cs typeface="Times New Roman" panose="02020603050405020304" pitchFamily="18" charset="0"/>
              </a:rPr>
              <a:t>widely </a:t>
            </a:r>
            <a:r>
              <a:rPr sz="2000" spc="-5" dirty="0">
                <a:latin typeface="Times New Roman" panose="02020603050405020304" pitchFamily="18" charset="0"/>
                <a:cs typeface="Times New Roman" panose="02020603050405020304" pitchFamily="18" charset="0"/>
              </a:rPr>
              <a:t>used </a:t>
            </a:r>
            <a:r>
              <a:rPr sz="2000" dirty="0">
                <a:latin typeface="Times New Roman" panose="02020603050405020304" pitchFamily="18" charset="0"/>
                <a:cs typeface="Times New Roman" panose="02020603050405020304" pitchFamily="18" charset="0"/>
              </a:rPr>
              <a:t>in </a:t>
            </a:r>
            <a:r>
              <a:rPr sz="2000" spc="-5" dirty="0">
                <a:latin typeface="Times New Roman" panose="02020603050405020304" pitchFamily="18" charset="0"/>
                <a:cs typeface="Times New Roman" panose="02020603050405020304" pitchFamily="18" charset="0"/>
              </a:rPr>
              <a:t>many industrial  </a:t>
            </a:r>
            <a:r>
              <a:rPr sz="2000" dirty="0">
                <a:latin typeface="Times New Roman" panose="02020603050405020304" pitchFamily="18" charset="0"/>
                <a:cs typeface="Times New Roman" panose="02020603050405020304" pitchFamily="18" charset="0"/>
              </a:rPr>
              <a:t>sectors such as aerospace, energy sector, transportation</a:t>
            </a:r>
            <a:r>
              <a:rPr sz="2000" spc="-7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etc.</a:t>
            </a:r>
          </a:p>
        </p:txBody>
      </p:sp>
      <p:sp>
        <p:nvSpPr>
          <p:cNvPr id="3" name="object 3"/>
          <p:cNvSpPr txBox="1">
            <a:spLocks noGrp="1"/>
          </p:cNvSpPr>
          <p:nvPr>
            <p:ph type="title"/>
          </p:nvPr>
        </p:nvSpPr>
        <p:spPr>
          <a:xfrm>
            <a:off x="494487" y="450596"/>
            <a:ext cx="3326765" cy="391160"/>
          </a:xfrm>
          <a:prstGeom prst="rect">
            <a:avLst/>
          </a:prstGeom>
        </p:spPr>
        <p:txBody>
          <a:bodyPr vert="horz" wrap="square" lIns="0" tIns="12700" rIns="0" bIns="0" rtlCol="0">
            <a:spAutoFit/>
          </a:bodyPr>
          <a:lstStyle/>
          <a:p>
            <a:pPr marL="12700">
              <a:lnSpc>
                <a:spcPct val="100000"/>
              </a:lnSpc>
              <a:spcBef>
                <a:spcPts val="100"/>
              </a:spcBef>
            </a:pPr>
            <a:r>
              <a:rPr spc="-5" dirty="0"/>
              <a:t>POWDER </a:t>
            </a:r>
            <a:r>
              <a:rPr dirty="0"/>
              <a:t>BED</a:t>
            </a:r>
            <a:r>
              <a:rPr spc="-45" dirty="0"/>
              <a:t> </a:t>
            </a:r>
            <a:r>
              <a:rPr spc="-5" dirty="0"/>
              <a:t>FUSION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0715" cy="791050"/>
          </a:xfrm>
          <a:prstGeom prst="rect">
            <a:avLst/>
          </a:prstGeom>
        </p:spPr>
        <p:txBody>
          <a:bodyPr vert="horz" wrap="square" lIns="0" tIns="12700" rIns="0" bIns="0" rtlCol="0">
            <a:spAutoFit/>
          </a:bodyPr>
          <a:lstStyle/>
          <a:p>
            <a:pPr marL="299085" marR="5080" indent="-287020" algn="just">
              <a:lnSpc>
                <a:spcPts val="3240"/>
              </a:lnSpc>
              <a:spcBef>
                <a:spcPts val="285"/>
              </a:spcBef>
              <a:buFont typeface="Arial"/>
              <a:buChar char="•"/>
              <a:tabLst>
                <a:tab pos="299720" algn="l"/>
              </a:tabLst>
            </a:pPr>
            <a:r>
              <a:rPr lang="en-US" sz="2000" dirty="0">
                <a:latin typeface="Times New Roman" panose="02020603050405020304" pitchFamily="18" charset="0"/>
                <a:cs typeface="Times New Roman" panose="02020603050405020304" pitchFamily="18" charset="0"/>
              </a:rPr>
              <a:t>Other </a:t>
            </a:r>
            <a:r>
              <a:rPr lang="en-US" sz="2000" spc="-5" dirty="0">
                <a:latin typeface="Times New Roman" panose="02020603050405020304" pitchFamily="18" charset="0"/>
                <a:cs typeface="Times New Roman" panose="02020603050405020304" pitchFamily="18" charset="0"/>
              </a:rPr>
              <a:t>popular </a:t>
            </a:r>
            <a:r>
              <a:rPr lang="en-US" sz="2000" dirty="0">
                <a:latin typeface="Times New Roman" panose="02020603050405020304" pitchFamily="18" charset="0"/>
                <a:cs typeface="Times New Roman" panose="02020603050405020304" pitchFamily="18" charset="0"/>
              </a:rPr>
              <a:t>techniques like </a:t>
            </a:r>
            <a:r>
              <a:rPr lang="en-US" sz="2000" spc="-5" dirty="0">
                <a:latin typeface="Times New Roman" panose="02020603050405020304" pitchFamily="18" charset="0"/>
                <a:cs typeface="Times New Roman" panose="02020603050405020304" pitchFamily="18" charset="0"/>
              </a:rPr>
              <a:t>selective </a:t>
            </a:r>
            <a:r>
              <a:rPr lang="en-US" sz="2000" dirty="0">
                <a:latin typeface="Times New Roman" panose="02020603050405020304" pitchFamily="18" charset="0"/>
                <a:cs typeface="Times New Roman" panose="02020603050405020304" pitchFamily="18" charset="0"/>
              </a:rPr>
              <a:t>laser </a:t>
            </a:r>
            <a:r>
              <a:rPr lang="en-US" sz="2000" spc="-5" dirty="0">
                <a:latin typeface="Times New Roman" panose="02020603050405020304" pitchFamily="18" charset="0"/>
                <a:cs typeface="Times New Roman" panose="02020603050405020304" pitchFamily="18" charset="0"/>
              </a:rPr>
              <a:t>melting (SLM), selective laser sintering  (SLS), </a:t>
            </a:r>
            <a:r>
              <a:rPr lang="en-US" sz="2000" dirty="0">
                <a:latin typeface="Times New Roman" panose="02020603050405020304" pitchFamily="18" charset="0"/>
                <a:cs typeface="Times New Roman" panose="02020603050405020304" pitchFamily="18" charset="0"/>
              </a:rPr>
              <a:t>and electron beam melting (EBM) are also</a:t>
            </a:r>
            <a:r>
              <a:rPr lang="en-US" sz="2000" spc="-5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reviewed</a:t>
            </a:r>
            <a:endParaRPr sz="20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494487" y="450596"/>
            <a:ext cx="3326765" cy="391160"/>
          </a:xfrm>
          <a:prstGeom prst="rect">
            <a:avLst/>
          </a:prstGeom>
        </p:spPr>
        <p:txBody>
          <a:bodyPr vert="horz" wrap="square" lIns="0" tIns="12700" rIns="0" bIns="0" rtlCol="0">
            <a:spAutoFit/>
          </a:bodyPr>
          <a:lstStyle/>
          <a:p>
            <a:pPr marL="12700">
              <a:lnSpc>
                <a:spcPct val="100000"/>
              </a:lnSpc>
              <a:spcBef>
                <a:spcPts val="100"/>
              </a:spcBef>
            </a:pPr>
            <a:r>
              <a:rPr spc="-5" dirty="0"/>
              <a:t>POWDER </a:t>
            </a:r>
            <a:r>
              <a:rPr dirty="0"/>
              <a:t>BED</a:t>
            </a:r>
            <a:r>
              <a:rPr spc="-45" dirty="0"/>
              <a:t> </a:t>
            </a:r>
            <a:r>
              <a:rPr spc="-5" dirty="0"/>
              <a:t>FUSION</a:t>
            </a:r>
          </a:p>
        </p:txBody>
      </p:sp>
      <p:sp>
        <p:nvSpPr>
          <p:cNvPr id="5" name="TextBox 4">
            <a:extLst>
              <a:ext uri="{FF2B5EF4-FFF2-40B4-BE49-F238E27FC236}">
                <a16:creationId xmlns:a16="http://schemas.microsoft.com/office/drawing/2014/main" id="{3CCE90F4-9B52-D9B7-8301-863E1CFF97C0}"/>
              </a:ext>
            </a:extLst>
          </p:cNvPr>
          <p:cNvSpPr txBox="1"/>
          <p:nvPr/>
        </p:nvSpPr>
        <p:spPr>
          <a:xfrm>
            <a:off x="413043" y="2143608"/>
            <a:ext cx="8260716" cy="3272691"/>
          </a:xfrm>
          <a:prstGeom prst="rect">
            <a:avLst/>
          </a:prstGeom>
          <a:noFill/>
        </p:spPr>
        <p:txBody>
          <a:bodyPr wrap="square">
            <a:spAutoFit/>
          </a:bodyPr>
          <a:lstStyle/>
          <a:p>
            <a:pPr marL="12700" marR="5080" indent="572770" algn="just">
              <a:lnSpc>
                <a:spcPct val="150000"/>
              </a:lnSpc>
              <a:spcBef>
                <a:spcPts val="100"/>
              </a:spcBef>
            </a:pPr>
            <a:r>
              <a:rPr lang="en-US" sz="2000" dirty="0">
                <a:latin typeface="Times New Roman" panose="02020603050405020304" pitchFamily="18" charset="0"/>
                <a:cs typeface="Times New Roman" panose="02020603050405020304" pitchFamily="18" charset="0"/>
              </a:rPr>
              <a:t>Both </a:t>
            </a:r>
            <a:r>
              <a:rPr lang="en-US" sz="2000" spc="-5" dirty="0">
                <a:latin typeface="Times New Roman" panose="02020603050405020304" pitchFamily="18" charset="0"/>
                <a:cs typeface="Times New Roman" panose="02020603050405020304" pitchFamily="18" charset="0"/>
              </a:rPr>
              <a:t>metal </a:t>
            </a:r>
            <a:r>
              <a:rPr lang="en-US" sz="2000" dirty="0">
                <a:latin typeface="Times New Roman" panose="02020603050405020304" pitchFamily="18" charset="0"/>
                <a:cs typeface="Times New Roman" panose="02020603050405020304" pitchFamily="18" charset="0"/>
              </a:rPr>
              <a:t>and </a:t>
            </a:r>
            <a:r>
              <a:rPr lang="en-US" sz="2000" spc="-5" dirty="0">
                <a:latin typeface="Times New Roman" panose="02020603050405020304" pitchFamily="18" charset="0"/>
                <a:cs typeface="Times New Roman" panose="02020603050405020304" pitchFamily="18" charset="0"/>
              </a:rPr>
              <a:t>plastic parts </a:t>
            </a:r>
            <a:r>
              <a:rPr lang="en-US" sz="2000" dirty="0">
                <a:latin typeface="Times New Roman" panose="02020603050405020304" pitchFamily="18" charset="0"/>
                <a:cs typeface="Times New Roman" panose="02020603050405020304" pitchFamily="18" charset="0"/>
              </a:rPr>
              <a:t>can be </a:t>
            </a:r>
            <a:r>
              <a:rPr lang="en-US" sz="2000" spc="-5" dirty="0">
                <a:latin typeface="Times New Roman" panose="02020603050405020304" pitchFamily="18" charset="0"/>
                <a:cs typeface="Times New Roman" panose="02020603050405020304" pitchFamily="18" charset="0"/>
              </a:rPr>
              <a:t>made </a:t>
            </a:r>
            <a:r>
              <a:rPr lang="en-US" sz="2000" dirty="0">
                <a:latin typeface="Times New Roman" panose="02020603050405020304" pitchFamily="18" charset="0"/>
                <a:cs typeface="Times New Roman" panose="02020603050405020304" pitchFamily="18" charset="0"/>
              </a:rPr>
              <a:t>using this </a:t>
            </a:r>
            <a:r>
              <a:rPr lang="en-US" sz="2000" spc="-5" dirty="0">
                <a:latin typeface="Times New Roman" panose="02020603050405020304" pitchFamily="18" charset="0"/>
                <a:cs typeface="Times New Roman" panose="02020603050405020304" pitchFamily="18" charset="0"/>
              </a:rPr>
              <a:t>method. </a:t>
            </a:r>
            <a:r>
              <a:rPr lang="en-US" sz="2000" dirty="0">
                <a:latin typeface="Times New Roman" panose="02020603050405020304" pitchFamily="18" charset="0"/>
                <a:cs typeface="Times New Roman" panose="02020603050405020304" pitchFamily="18" charset="0"/>
              </a:rPr>
              <a:t>It can be </a:t>
            </a:r>
            <a:r>
              <a:rPr lang="en-US" sz="2000" spc="-5" dirty="0">
                <a:latin typeface="Times New Roman" panose="02020603050405020304" pitchFamily="18" charset="0"/>
                <a:cs typeface="Times New Roman" panose="02020603050405020304" pitchFamily="18" charset="0"/>
              </a:rPr>
              <a:t>classified  </a:t>
            </a:r>
            <a:r>
              <a:rPr lang="en-US" sz="2000" dirty="0">
                <a:latin typeface="Times New Roman" panose="02020603050405020304" pitchFamily="18" charset="0"/>
                <a:cs typeface="Times New Roman" panose="02020603050405020304" pitchFamily="18" charset="0"/>
              </a:rPr>
              <a:t>into the following four groups by the energy source it </a:t>
            </a:r>
            <a:r>
              <a:rPr lang="en-US" sz="2000" spc="-5" dirty="0">
                <a:latin typeface="Times New Roman" panose="02020603050405020304" pitchFamily="18" charset="0"/>
                <a:cs typeface="Times New Roman" panose="02020603050405020304" pitchFamily="18" charset="0"/>
              </a:rPr>
              <a:t>uses </a:t>
            </a:r>
            <a:r>
              <a:rPr lang="en-US" sz="2000" dirty="0">
                <a:latin typeface="Times New Roman" panose="02020603050405020304" pitchFamily="18" charset="0"/>
                <a:cs typeface="Times New Roman" panose="02020603050405020304" pitchFamily="18" charset="0"/>
              </a:rPr>
              <a:t>to </a:t>
            </a:r>
            <a:r>
              <a:rPr lang="en-US" sz="2000" spc="-5" dirty="0">
                <a:latin typeface="Times New Roman" panose="02020603050405020304" pitchFamily="18" charset="0"/>
                <a:cs typeface="Times New Roman" panose="02020603050405020304" pitchFamily="18" charset="0"/>
              </a:rPr>
              <a:t>melt </a:t>
            </a:r>
            <a:r>
              <a:rPr lang="en-US" sz="2000" dirty="0">
                <a:latin typeface="Times New Roman" panose="02020603050405020304" pitchFamily="18" charset="0"/>
                <a:cs typeface="Times New Roman" panose="02020603050405020304" pitchFamily="18" charset="0"/>
              </a:rPr>
              <a:t>the</a:t>
            </a:r>
            <a:r>
              <a:rPr lang="en-US" sz="2000" spc="-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material.</a:t>
            </a:r>
          </a:p>
          <a:p>
            <a:pPr marL="93345" indent="-81280" algn="just">
              <a:lnSpc>
                <a:spcPct val="100000"/>
              </a:lnSpc>
              <a:spcBef>
                <a:spcPts val="1080"/>
              </a:spcBef>
              <a:buClr>
                <a:srgbClr val="000000"/>
              </a:buClr>
              <a:buSzPct val="94444"/>
              <a:buFont typeface="Arial"/>
              <a:buChar char="•"/>
              <a:tabLst>
                <a:tab pos="93980" algn="l"/>
              </a:tabLst>
            </a:pPr>
            <a:r>
              <a:rPr lang="en-US" sz="2000" dirty="0">
                <a:latin typeface="Times New Roman" panose="02020603050405020304" pitchFamily="18" charset="0"/>
                <a:cs typeface="Times New Roman" panose="02020603050405020304" pitchFamily="18" charset="0"/>
              </a:rPr>
              <a:t>Laser</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Fused</a:t>
            </a:r>
            <a:endParaRPr lang="en-US" sz="2000" dirty="0">
              <a:latin typeface="Times New Roman" panose="02020603050405020304" pitchFamily="18" charset="0"/>
              <a:cs typeface="Times New Roman" panose="02020603050405020304" pitchFamily="18" charset="0"/>
            </a:endParaRPr>
          </a:p>
          <a:p>
            <a:pPr marL="93345" indent="-81280" algn="just">
              <a:lnSpc>
                <a:spcPct val="100000"/>
              </a:lnSpc>
              <a:spcBef>
                <a:spcPts val="1080"/>
              </a:spcBef>
              <a:buClr>
                <a:srgbClr val="000000"/>
              </a:buClr>
              <a:buSzPct val="94444"/>
              <a:buFont typeface="Arial"/>
              <a:buChar char="•"/>
              <a:tabLst>
                <a:tab pos="93980" algn="l"/>
              </a:tabLst>
            </a:pPr>
            <a:r>
              <a:rPr lang="en-US" sz="2000" dirty="0">
                <a:latin typeface="Times New Roman" panose="02020603050405020304" pitchFamily="18" charset="0"/>
                <a:cs typeface="Times New Roman" panose="02020603050405020304" pitchFamily="18" charset="0"/>
              </a:rPr>
              <a:t>Electron Beam</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fused</a:t>
            </a:r>
          </a:p>
          <a:p>
            <a:pPr marL="93345" indent="-81280" algn="just">
              <a:lnSpc>
                <a:spcPct val="100000"/>
              </a:lnSpc>
              <a:spcBef>
                <a:spcPts val="1080"/>
              </a:spcBef>
              <a:buClr>
                <a:srgbClr val="000000"/>
              </a:buClr>
              <a:buSzPct val="94444"/>
              <a:buFont typeface="Arial"/>
              <a:buChar char="•"/>
              <a:tabLst>
                <a:tab pos="93980" algn="l"/>
              </a:tabLst>
            </a:pPr>
            <a:r>
              <a:rPr lang="en-US" sz="2000" spc="-5" dirty="0">
                <a:latin typeface="Times New Roman" panose="02020603050405020304" pitchFamily="18" charset="0"/>
                <a:cs typeface="Times New Roman" panose="02020603050405020304" pitchFamily="18" charset="0"/>
              </a:rPr>
              <a:t>Fused </a:t>
            </a:r>
            <a:r>
              <a:rPr lang="en-US" sz="2000" dirty="0">
                <a:latin typeface="Times New Roman" panose="02020603050405020304" pitchFamily="18" charset="0"/>
                <a:cs typeface="Times New Roman" panose="02020603050405020304" pitchFamily="18" charset="0"/>
              </a:rPr>
              <a:t>with agent and</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energy</a:t>
            </a:r>
          </a:p>
          <a:p>
            <a:pPr marL="93345" indent="-81280" algn="just">
              <a:lnSpc>
                <a:spcPct val="100000"/>
              </a:lnSpc>
              <a:spcBef>
                <a:spcPts val="1080"/>
              </a:spcBef>
              <a:buClr>
                <a:srgbClr val="000000"/>
              </a:buClr>
              <a:buSzPct val="94444"/>
              <a:buFont typeface="Arial"/>
              <a:buChar char="•"/>
              <a:tabLst>
                <a:tab pos="93980" algn="l"/>
              </a:tabLst>
            </a:pPr>
            <a:r>
              <a:rPr lang="en-US" sz="2000" dirty="0">
                <a:latin typeface="Times New Roman" panose="02020603050405020304" pitchFamily="18" charset="0"/>
                <a:cs typeface="Times New Roman" panose="02020603050405020304" pitchFamily="18" charset="0"/>
              </a:rPr>
              <a:t>Thermally</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fused</a:t>
            </a:r>
          </a:p>
        </p:txBody>
      </p:sp>
      <p:sp>
        <p:nvSpPr>
          <p:cNvPr id="7" name="TextBox 6">
            <a:extLst>
              <a:ext uri="{FF2B5EF4-FFF2-40B4-BE49-F238E27FC236}">
                <a16:creationId xmlns:a16="http://schemas.microsoft.com/office/drawing/2014/main" id="{B6B2E657-C585-4594-F397-B334DB93FCE7}"/>
              </a:ext>
            </a:extLst>
          </p:cNvPr>
          <p:cNvSpPr txBox="1"/>
          <p:nvPr/>
        </p:nvSpPr>
        <p:spPr>
          <a:xfrm>
            <a:off x="413043" y="1688133"/>
            <a:ext cx="6287313" cy="461665"/>
          </a:xfrm>
          <a:prstGeom prst="rect">
            <a:avLst/>
          </a:prstGeom>
          <a:noFill/>
        </p:spPr>
        <p:txBody>
          <a:bodyPr wrap="square">
            <a:spAutoFit/>
          </a:bodyPr>
          <a:lstStyle/>
          <a:p>
            <a:r>
              <a:rPr lang="en-US" sz="2400" b="1" spc="-5" dirty="0">
                <a:latin typeface="Times New Roman" panose="02020603050405020304" pitchFamily="18" charset="0"/>
                <a:cs typeface="Times New Roman" panose="02020603050405020304" pitchFamily="18" charset="0"/>
              </a:rPr>
              <a:t>TYPES </a:t>
            </a:r>
            <a:r>
              <a:rPr lang="en-US" sz="2400" b="1" dirty="0">
                <a:latin typeface="Times New Roman" panose="02020603050405020304" pitchFamily="18" charset="0"/>
                <a:cs typeface="Times New Roman" panose="02020603050405020304" pitchFamily="18" charset="0"/>
              </a:rPr>
              <a:t>OF </a:t>
            </a:r>
            <a:r>
              <a:rPr lang="en-US" sz="2400" b="1" spc="-5" dirty="0">
                <a:latin typeface="Times New Roman" panose="02020603050405020304" pitchFamily="18" charset="0"/>
                <a:cs typeface="Times New Roman" panose="02020603050405020304" pitchFamily="18" charset="0"/>
              </a:rPr>
              <a:t>POWDER </a:t>
            </a:r>
            <a:r>
              <a:rPr lang="en-US" sz="2400" b="1" dirty="0">
                <a:latin typeface="Times New Roman" panose="02020603050405020304" pitchFamily="18" charset="0"/>
                <a:cs typeface="Times New Roman" panose="02020603050405020304" pitchFamily="18" charset="0"/>
              </a:rPr>
              <a:t>BED</a:t>
            </a:r>
            <a:r>
              <a:rPr lang="en-US" sz="2400" b="1" spc="-30" dirty="0">
                <a:latin typeface="Times New Roman" panose="02020603050405020304" pitchFamily="18" charset="0"/>
                <a:cs typeface="Times New Roman" panose="02020603050405020304" pitchFamily="18" charset="0"/>
              </a:rPr>
              <a:t> </a:t>
            </a:r>
            <a:r>
              <a:rPr lang="en-US" sz="2400" b="1" spc="-5" dirty="0">
                <a:latin typeface="Times New Roman" panose="02020603050405020304" pitchFamily="18" charset="0"/>
                <a:cs typeface="Times New Roman" panose="02020603050405020304" pitchFamily="18" charset="0"/>
              </a:rPr>
              <a:t>FUSION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33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156575" cy="378565"/>
          </a:xfrm>
          <a:prstGeom prst="rect">
            <a:avLst/>
          </a:prstGeom>
        </p:spPr>
        <p:txBody>
          <a:bodyPr vert="horz" wrap="square" lIns="0" tIns="12700" rIns="0" bIns="0" rtlCol="0">
            <a:spAutoFit/>
          </a:bodyPr>
          <a:lstStyle/>
          <a:p>
            <a:pPr marL="12700" marR="5080" indent="572770">
              <a:lnSpc>
                <a:spcPct val="150000"/>
              </a:lnSpc>
              <a:spcBef>
                <a:spcPts val="100"/>
              </a:spcBef>
            </a:pPr>
            <a:endParaRPr sz="1800" dirty="0">
              <a:latin typeface="Times New Roman"/>
              <a:cs typeface="Times New Roman"/>
            </a:endParaRPr>
          </a:p>
        </p:txBody>
      </p:sp>
      <p:sp>
        <p:nvSpPr>
          <p:cNvPr id="3" name="object 3"/>
          <p:cNvSpPr txBox="1">
            <a:spLocks noGrp="1"/>
          </p:cNvSpPr>
          <p:nvPr>
            <p:ph type="title"/>
          </p:nvPr>
        </p:nvSpPr>
        <p:spPr>
          <a:xfrm>
            <a:off x="494487" y="450596"/>
            <a:ext cx="4884420" cy="391160"/>
          </a:xfrm>
          <a:prstGeom prst="rect">
            <a:avLst/>
          </a:prstGeom>
        </p:spPr>
        <p:txBody>
          <a:bodyPr vert="horz" wrap="square" lIns="0" tIns="12700" rIns="0" bIns="0" rtlCol="0">
            <a:spAutoFit/>
          </a:bodyPr>
          <a:lstStyle/>
          <a:p>
            <a:pPr marL="12700">
              <a:lnSpc>
                <a:spcPct val="100000"/>
              </a:lnSpc>
              <a:spcBef>
                <a:spcPts val="100"/>
              </a:spcBef>
            </a:pPr>
            <a:endParaRPr lang="en-US" spc="-5" dirty="0"/>
          </a:p>
        </p:txBody>
      </p:sp>
      <p:sp>
        <p:nvSpPr>
          <p:cNvPr id="4" name="object 4"/>
          <p:cNvSpPr/>
          <p:nvPr/>
        </p:nvSpPr>
        <p:spPr>
          <a:xfrm>
            <a:off x="494487" y="450596"/>
            <a:ext cx="8156575" cy="58740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1600835" cy="391160"/>
          </a:xfrm>
          <a:prstGeom prst="rect">
            <a:avLst/>
          </a:prstGeom>
        </p:spPr>
        <p:txBody>
          <a:bodyPr vert="horz" wrap="square" lIns="0" tIns="12700" rIns="0" bIns="0" rtlCol="0">
            <a:spAutoFit/>
          </a:bodyPr>
          <a:lstStyle/>
          <a:p>
            <a:pPr marL="12700">
              <a:lnSpc>
                <a:spcPct val="100000"/>
              </a:lnSpc>
              <a:spcBef>
                <a:spcPts val="100"/>
              </a:spcBef>
            </a:pPr>
            <a:r>
              <a:rPr spc="-5" dirty="0"/>
              <a:t>WORKING</a:t>
            </a:r>
          </a:p>
        </p:txBody>
      </p:sp>
      <p:sp>
        <p:nvSpPr>
          <p:cNvPr id="3" name="object 3"/>
          <p:cNvSpPr/>
          <p:nvPr/>
        </p:nvSpPr>
        <p:spPr>
          <a:xfrm>
            <a:off x="5105400" y="2438400"/>
            <a:ext cx="3895343" cy="34320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94487" y="841756"/>
            <a:ext cx="7322820" cy="5635966"/>
          </a:xfrm>
          <a:prstGeom prst="rect">
            <a:avLst/>
          </a:prstGeom>
        </p:spPr>
        <p:txBody>
          <a:bodyPr vert="horz" wrap="square" lIns="0" tIns="149860" rIns="0" bIns="0" rtlCol="0">
            <a:spAutoFit/>
          </a:bodyPr>
          <a:lstStyle/>
          <a:p>
            <a:pPr marL="355600" indent="-342900" algn="just">
              <a:lnSpc>
                <a:spcPct val="150000"/>
              </a:lnSpc>
              <a:buClr>
                <a:srgbClr val="000000"/>
              </a:buClr>
              <a:buFont typeface="Wingdings"/>
              <a:buChar char=""/>
              <a:tabLst>
                <a:tab pos="354965" algn="l"/>
                <a:tab pos="355600" algn="l"/>
              </a:tabLst>
            </a:pPr>
            <a:r>
              <a:rPr lang="en-US" sz="2000" spc="-5" dirty="0">
                <a:solidFill>
                  <a:srgbClr val="333333"/>
                </a:solidFill>
                <a:latin typeface="Times New Roman"/>
                <a:cs typeface="Times New Roman"/>
              </a:rPr>
              <a:t>A </a:t>
            </a:r>
            <a:r>
              <a:rPr lang="en-US" sz="2000" dirty="0">
                <a:solidFill>
                  <a:srgbClr val="333333"/>
                </a:solidFill>
                <a:latin typeface="Times New Roman"/>
                <a:cs typeface="Times New Roman"/>
              </a:rPr>
              <a:t>layer, typically </a:t>
            </a:r>
            <a:r>
              <a:rPr lang="en-US" sz="2000" spc="-5" dirty="0">
                <a:solidFill>
                  <a:srgbClr val="333333"/>
                </a:solidFill>
                <a:latin typeface="Times New Roman"/>
                <a:cs typeface="Times New Roman"/>
              </a:rPr>
              <a:t>0.1mm </a:t>
            </a:r>
            <a:r>
              <a:rPr lang="en-US" sz="2000" dirty="0">
                <a:solidFill>
                  <a:srgbClr val="333333"/>
                </a:solidFill>
                <a:latin typeface="Times New Roman"/>
                <a:cs typeface="Times New Roman"/>
              </a:rPr>
              <a:t>thick of material </a:t>
            </a:r>
            <a:r>
              <a:rPr lang="en-US" sz="2000" spc="-5" dirty="0">
                <a:solidFill>
                  <a:srgbClr val="333333"/>
                </a:solidFill>
                <a:latin typeface="Times New Roman"/>
                <a:cs typeface="Times New Roman"/>
              </a:rPr>
              <a:t>is </a:t>
            </a:r>
            <a:r>
              <a:rPr lang="en-US" sz="2000" dirty="0">
                <a:solidFill>
                  <a:srgbClr val="333333"/>
                </a:solidFill>
                <a:latin typeface="Times New Roman"/>
                <a:cs typeface="Times New Roman"/>
              </a:rPr>
              <a:t>spread over the build</a:t>
            </a:r>
            <a:r>
              <a:rPr lang="en-US" sz="2000" spc="-45" dirty="0">
                <a:solidFill>
                  <a:srgbClr val="333333"/>
                </a:solidFill>
                <a:latin typeface="Times New Roman"/>
                <a:cs typeface="Times New Roman"/>
              </a:rPr>
              <a:t> </a:t>
            </a:r>
            <a:r>
              <a:rPr lang="en-US" sz="2000" spc="-5" dirty="0">
                <a:solidFill>
                  <a:srgbClr val="333333"/>
                </a:solidFill>
                <a:latin typeface="Times New Roman"/>
                <a:cs typeface="Times New Roman"/>
              </a:rPr>
              <a:t>platform.</a:t>
            </a:r>
            <a:endParaRPr lang="en-US" sz="2000" dirty="0">
              <a:latin typeface="Times New Roman"/>
              <a:cs typeface="Times New Roman"/>
            </a:endParaRPr>
          </a:p>
          <a:p>
            <a:pPr marL="355600" indent="-342900" algn="just">
              <a:lnSpc>
                <a:spcPct val="150000"/>
              </a:lnSpc>
              <a:buClr>
                <a:srgbClr val="000000"/>
              </a:buClr>
              <a:buFont typeface="Wingdings"/>
              <a:buChar char=""/>
              <a:tabLst>
                <a:tab pos="354965" algn="l"/>
                <a:tab pos="355600" algn="l"/>
              </a:tabLst>
            </a:pPr>
            <a:r>
              <a:rPr lang="en-US" sz="2000" spc="-5" dirty="0">
                <a:solidFill>
                  <a:srgbClr val="333333"/>
                </a:solidFill>
                <a:latin typeface="Times New Roman"/>
                <a:cs typeface="Times New Roman"/>
              </a:rPr>
              <a:t>A </a:t>
            </a:r>
            <a:r>
              <a:rPr lang="en-US" sz="2000" dirty="0">
                <a:solidFill>
                  <a:srgbClr val="333333"/>
                </a:solidFill>
                <a:latin typeface="Times New Roman"/>
                <a:cs typeface="Times New Roman"/>
              </a:rPr>
              <a:t>laser </a:t>
            </a:r>
            <a:r>
              <a:rPr lang="en-US" sz="2000" spc="-5" dirty="0">
                <a:solidFill>
                  <a:srgbClr val="333333"/>
                </a:solidFill>
                <a:latin typeface="Times New Roman"/>
                <a:cs typeface="Times New Roman"/>
              </a:rPr>
              <a:t>fuses </a:t>
            </a:r>
            <a:r>
              <a:rPr lang="en-US" sz="2000" dirty="0">
                <a:solidFill>
                  <a:srgbClr val="333333"/>
                </a:solidFill>
                <a:latin typeface="Times New Roman"/>
                <a:cs typeface="Times New Roman"/>
              </a:rPr>
              <a:t>the </a:t>
            </a:r>
            <a:r>
              <a:rPr lang="en-US" sz="2000" spc="-5" dirty="0">
                <a:solidFill>
                  <a:srgbClr val="333333"/>
                </a:solidFill>
                <a:latin typeface="Times New Roman"/>
                <a:cs typeface="Times New Roman"/>
              </a:rPr>
              <a:t>first </a:t>
            </a:r>
            <a:r>
              <a:rPr lang="en-US" sz="2000" spc="5" dirty="0">
                <a:solidFill>
                  <a:srgbClr val="333333"/>
                </a:solidFill>
                <a:latin typeface="Times New Roman"/>
                <a:cs typeface="Times New Roman"/>
              </a:rPr>
              <a:t>layer </a:t>
            </a:r>
            <a:r>
              <a:rPr lang="en-US" sz="2000" dirty="0">
                <a:solidFill>
                  <a:srgbClr val="333333"/>
                </a:solidFill>
                <a:latin typeface="Times New Roman"/>
                <a:cs typeface="Times New Roman"/>
              </a:rPr>
              <a:t>or </a:t>
            </a:r>
            <a:r>
              <a:rPr lang="en-US" sz="2000" spc="-5" dirty="0">
                <a:solidFill>
                  <a:srgbClr val="333333"/>
                </a:solidFill>
                <a:latin typeface="Times New Roman"/>
                <a:cs typeface="Times New Roman"/>
              </a:rPr>
              <a:t>first cross </a:t>
            </a:r>
            <a:r>
              <a:rPr lang="en-US" sz="2000" dirty="0">
                <a:solidFill>
                  <a:srgbClr val="333333"/>
                </a:solidFill>
                <a:latin typeface="Times New Roman"/>
                <a:cs typeface="Times New Roman"/>
              </a:rPr>
              <a:t>section of the</a:t>
            </a:r>
            <a:r>
              <a:rPr lang="en-US" sz="2000" spc="-35" dirty="0">
                <a:solidFill>
                  <a:srgbClr val="333333"/>
                </a:solidFill>
                <a:latin typeface="Times New Roman"/>
                <a:cs typeface="Times New Roman"/>
              </a:rPr>
              <a:t> </a:t>
            </a:r>
            <a:r>
              <a:rPr lang="en-US" sz="2000" spc="-5" dirty="0">
                <a:solidFill>
                  <a:srgbClr val="333333"/>
                </a:solidFill>
                <a:latin typeface="Times New Roman"/>
                <a:cs typeface="Times New Roman"/>
              </a:rPr>
              <a:t>model.</a:t>
            </a:r>
            <a:endParaRPr lang="en-US" sz="2000" dirty="0">
              <a:latin typeface="Times New Roman"/>
              <a:cs typeface="Times New Roman"/>
            </a:endParaRPr>
          </a:p>
          <a:p>
            <a:pPr marL="355600" marR="2921000" indent="-342900" algn="just">
              <a:lnSpc>
                <a:spcPct val="150000"/>
              </a:lnSpc>
              <a:buClr>
                <a:srgbClr val="000000"/>
              </a:buClr>
              <a:buFont typeface="Wingdings"/>
              <a:buChar char=""/>
              <a:tabLst>
                <a:tab pos="354965" algn="l"/>
                <a:tab pos="355600" algn="l"/>
              </a:tabLst>
            </a:pPr>
            <a:r>
              <a:rPr lang="en-US" sz="2000" spc="-5" dirty="0">
                <a:solidFill>
                  <a:srgbClr val="333333"/>
                </a:solidFill>
                <a:latin typeface="Times New Roman"/>
                <a:cs typeface="Times New Roman"/>
              </a:rPr>
              <a:t>A new </a:t>
            </a:r>
            <a:r>
              <a:rPr lang="en-US" sz="2000" dirty="0">
                <a:solidFill>
                  <a:srgbClr val="333333"/>
                </a:solidFill>
                <a:latin typeface="Times New Roman"/>
                <a:cs typeface="Times New Roman"/>
              </a:rPr>
              <a:t>layer of powder </a:t>
            </a:r>
            <a:r>
              <a:rPr lang="en-US" sz="2000" spc="-5" dirty="0">
                <a:solidFill>
                  <a:srgbClr val="333333"/>
                </a:solidFill>
                <a:latin typeface="Times New Roman"/>
                <a:cs typeface="Times New Roman"/>
              </a:rPr>
              <a:t>is </a:t>
            </a:r>
            <a:r>
              <a:rPr lang="en-US" sz="2000" dirty="0">
                <a:solidFill>
                  <a:srgbClr val="333333"/>
                </a:solidFill>
                <a:latin typeface="Times New Roman"/>
                <a:cs typeface="Times New Roman"/>
              </a:rPr>
              <a:t>spread across the  previous </a:t>
            </a:r>
            <a:r>
              <a:rPr lang="en-US" sz="2000" spc="5" dirty="0">
                <a:solidFill>
                  <a:srgbClr val="333333"/>
                </a:solidFill>
                <a:latin typeface="Times New Roman"/>
                <a:cs typeface="Times New Roman"/>
              </a:rPr>
              <a:t>layer </a:t>
            </a:r>
            <a:r>
              <a:rPr lang="en-US" sz="2000" dirty="0">
                <a:solidFill>
                  <a:srgbClr val="333333"/>
                </a:solidFill>
                <a:latin typeface="Times New Roman"/>
                <a:cs typeface="Times New Roman"/>
              </a:rPr>
              <a:t>using a</a:t>
            </a:r>
            <a:r>
              <a:rPr lang="en-US" sz="2000" spc="-65" dirty="0">
                <a:solidFill>
                  <a:srgbClr val="333333"/>
                </a:solidFill>
                <a:latin typeface="Times New Roman"/>
                <a:cs typeface="Times New Roman"/>
              </a:rPr>
              <a:t> </a:t>
            </a:r>
            <a:r>
              <a:rPr lang="en-US" sz="2000" dirty="0">
                <a:solidFill>
                  <a:srgbClr val="333333"/>
                </a:solidFill>
                <a:latin typeface="Times New Roman"/>
                <a:cs typeface="Times New Roman"/>
              </a:rPr>
              <a:t>roller.</a:t>
            </a:r>
            <a:endParaRPr lang="en-US" sz="2000" dirty="0">
              <a:latin typeface="Times New Roman"/>
              <a:cs typeface="Times New Roman"/>
            </a:endParaRPr>
          </a:p>
          <a:p>
            <a:pPr marL="355600" marR="2920365" indent="-342900" algn="just">
              <a:lnSpc>
                <a:spcPct val="150000"/>
              </a:lnSpc>
              <a:buClr>
                <a:srgbClr val="000000"/>
              </a:buClr>
              <a:buFont typeface="Wingdings"/>
              <a:buChar char=""/>
              <a:tabLst>
                <a:tab pos="354965" algn="l"/>
                <a:tab pos="355600" algn="l"/>
              </a:tabLst>
            </a:pPr>
            <a:r>
              <a:rPr lang="en-US" sz="2000" dirty="0">
                <a:solidFill>
                  <a:srgbClr val="333333"/>
                </a:solidFill>
                <a:latin typeface="Times New Roman"/>
                <a:cs typeface="Times New Roman"/>
              </a:rPr>
              <a:t>Further </a:t>
            </a:r>
            <a:r>
              <a:rPr lang="en-US" sz="2000" spc="-5" dirty="0">
                <a:solidFill>
                  <a:srgbClr val="333333"/>
                </a:solidFill>
                <a:latin typeface="Times New Roman"/>
                <a:cs typeface="Times New Roman"/>
              </a:rPr>
              <a:t>layers </a:t>
            </a:r>
            <a:r>
              <a:rPr lang="en-US" sz="2000" spc="-10" dirty="0">
                <a:solidFill>
                  <a:srgbClr val="333333"/>
                </a:solidFill>
                <a:latin typeface="Times New Roman"/>
                <a:cs typeface="Times New Roman"/>
              </a:rPr>
              <a:t>or </a:t>
            </a:r>
            <a:r>
              <a:rPr lang="en-US" sz="2000" spc="-5" dirty="0">
                <a:solidFill>
                  <a:srgbClr val="333333"/>
                </a:solidFill>
                <a:latin typeface="Times New Roman"/>
                <a:cs typeface="Times New Roman"/>
              </a:rPr>
              <a:t>cross </a:t>
            </a:r>
            <a:r>
              <a:rPr lang="en-US" sz="2000" dirty="0">
                <a:solidFill>
                  <a:srgbClr val="333333"/>
                </a:solidFill>
                <a:latin typeface="Times New Roman"/>
                <a:cs typeface="Times New Roman"/>
              </a:rPr>
              <a:t>sections are fused  and</a:t>
            </a:r>
            <a:r>
              <a:rPr lang="en-US" sz="2000" spc="-10" dirty="0">
                <a:solidFill>
                  <a:srgbClr val="333333"/>
                </a:solidFill>
                <a:latin typeface="Times New Roman"/>
                <a:cs typeface="Times New Roman"/>
              </a:rPr>
              <a:t> </a:t>
            </a:r>
            <a:r>
              <a:rPr lang="en-US" sz="2000" dirty="0">
                <a:solidFill>
                  <a:srgbClr val="333333"/>
                </a:solidFill>
                <a:latin typeface="Times New Roman"/>
                <a:cs typeface="Times New Roman"/>
              </a:rPr>
              <a:t>added.</a:t>
            </a:r>
            <a:endParaRPr lang="en-US" sz="2000" dirty="0">
              <a:latin typeface="Times New Roman"/>
              <a:cs typeface="Times New Roman"/>
            </a:endParaRPr>
          </a:p>
          <a:p>
            <a:pPr marL="355600" indent="-342900" algn="just">
              <a:lnSpc>
                <a:spcPct val="150000"/>
              </a:lnSpc>
              <a:buClr>
                <a:srgbClr val="000000"/>
              </a:buClr>
              <a:buFont typeface="Wingdings"/>
              <a:buChar char=""/>
              <a:tabLst>
                <a:tab pos="354965" algn="l"/>
                <a:tab pos="355600" algn="l"/>
              </a:tabLst>
            </a:pPr>
            <a:r>
              <a:rPr lang="en-US" sz="2000" dirty="0">
                <a:solidFill>
                  <a:srgbClr val="333333"/>
                </a:solidFill>
                <a:latin typeface="Times New Roman"/>
                <a:cs typeface="Times New Roman"/>
              </a:rPr>
              <a:t>The </a:t>
            </a:r>
            <a:r>
              <a:rPr lang="en-US" sz="2000" spc="-5" dirty="0">
                <a:solidFill>
                  <a:srgbClr val="333333"/>
                </a:solidFill>
                <a:latin typeface="Times New Roman"/>
                <a:cs typeface="Times New Roman"/>
              </a:rPr>
              <a:t>process repeats </a:t>
            </a:r>
            <a:r>
              <a:rPr lang="en-US" sz="2000" dirty="0">
                <a:solidFill>
                  <a:srgbClr val="333333"/>
                </a:solidFill>
                <a:latin typeface="Times New Roman"/>
                <a:cs typeface="Times New Roman"/>
              </a:rPr>
              <a:t>until the </a:t>
            </a:r>
            <a:r>
              <a:rPr lang="en-US" sz="2000" spc="-5" dirty="0">
                <a:solidFill>
                  <a:srgbClr val="333333"/>
                </a:solidFill>
                <a:latin typeface="Times New Roman"/>
                <a:cs typeface="Times New Roman"/>
              </a:rPr>
              <a:t>entire model</a:t>
            </a:r>
            <a:endParaRPr lang="en-US" sz="2000" dirty="0">
              <a:latin typeface="Times New Roman"/>
              <a:cs typeface="Times New Roman"/>
            </a:endParaRPr>
          </a:p>
          <a:p>
            <a:pPr marL="355600" algn="just">
              <a:lnSpc>
                <a:spcPct val="150000"/>
              </a:lnSpc>
            </a:pPr>
            <a:r>
              <a:rPr lang="en-US" sz="2000" dirty="0">
                <a:solidFill>
                  <a:srgbClr val="333333"/>
                </a:solidFill>
                <a:latin typeface="Times New Roman"/>
                <a:cs typeface="Times New Roman"/>
              </a:rPr>
              <a:t>is created.</a:t>
            </a:r>
            <a:endParaRPr lang="en-US" sz="2000" dirty="0">
              <a:latin typeface="Times New Roman"/>
              <a:cs typeface="Times New Roman"/>
            </a:endParaRPr>
          </a:p>
          <a:p>
            <a:pPr marL="355600" marR="2919730" indent="-342900" algn="just">
              <a:lnSpc>
                <a:spcPct val="150000"/>
              </a:lnSpc>
              <a:buClr>
                <a:srgbClr val="000000"/>
              </a:buClr>
              <a:buFont typeface="Wingdings"/>
              <a:buChar char=""/>
              <a:tabLst>
                <a:tab pos="355600" algn="l"/>
              </a:tabLst>
            </a:pPr>
            <a:r>
              <a:rPr lang="en-US" sz="2000" dirty="0">
                <a:solidFill>
                  <a:srgbClr val="333333"/>
                </a:solidFill>
                <a:latin typeface="Times New Roman"/>
                <a:cs typeface="Times New Roman"/>
              </a:rPr>
              <a:t>Loose, unfused powder </a:t>
            </a:r>
            <a:r>
              <a:rPr lang="en-US" sz="2000" spc="-5" dirty="0">
                <a:solidFill>
                  <a:srgbClr val="333333"/>
                </a:solidFill>
                <a:latin typeface="Times New Roman"/>
                <a:cs typeface="Times New Roman"/>
              </a:rPr>
              <a:t>is remains </a:t>
            </a:r>
            <a:r>
              <a:rPr lang="en-US" sz="2000" dirty="0">
                <a:solidFill>
                  <a:srgbClr val="333333"/>
                </a:solidFill>
                <a:latin typeface="Times New Roman"/>
                <a:cs typeface="Times New Roman"/>
              </a:rPr>
              <a:t>in  position </a:t>
            </a:r>
            <a:r>
              <a:rPr lang="en-US" sz="2000" spc="-5" dirty="0">
                <a:solidFill>
                  <a:srgbClr val="333333"/>
                </a:solidFill>
                <a:latin typeface="Times New Roman"/>
                <a:cs typeface="Times New Roman"/>
              </a:rPr>
              <a:t>but </a:t>
            </a:r>
            <a:r>
              <a:rPr lang="en-US" sz="2000" spc="-10" dirty="0">
                <a:solidFill>
                  <a:srgbClr val="333333"/>
                </a:solidFill>
                <a:latin typeface="Times New Roman"/>
                <a:cs typeface="Times New Roman"/>
              </a:rPr>
              <a:t>is </a:t>
            </a:r>
            <a:r>
              <a:rPr lang="en-US" sz="2000" dirty="0">
                <a:solidFill>
                  <a:srgbClr val="333333"/>
                </a:solidFill>
                <a:latin typeface="Times New Roman"/>
                <a:cs typeface="Times New Roman"/>
              </a:rPr>
              <a:t>removed </a:t>
            </a:r>
            <a:r>
              <a:rPr lang="en-US" sz="2000" spc="-5" dirty="0">
                <a:solidFill>
                  <a:srgbClr val="333333"/>
                </a:solidFill>
                <a:latin typeface="Times New Roman"/>
                <a:cs typeface="Times New Roman"/>
              </a:rPr>
              <a:t>during </a:t>
            </a:r>
            <a:r>
              <a:rPr lang="en-US" sz="2000" dirty="0">
                <a:solidFill>
                  <a:srgbClr val="333333"/>
                </a:solidFill>
                <a:latin typeface="Times New Roman"/>
                <a:cs typeface="Times New Roman"/>
              </a:rPr>
              <a:t>post  </a:t>
            </a:r>
            <a:r>
              <a:rPr lang="en-US" sz="2000" spc="-5" dirty="0">
                <a:solidFill>
                  <a:srgbClr val="333333"/>
                </a:solidFill>
                <a:latin typeface="Times New Roman"/>
                <a:cs typeface="Times New Roman"/>
              </a:rPr>
              <a:t>processing</a:t>
            </a:r>
            <a:endParaRPr lang="en-US" sz="2000"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4911725" cy="391160"/>
          </a:xfrm>
          <a:prstGeom prst="rect">
            <a:avLst/>
          </a:prstGeom>
        </p:spPr>
        <p:txBody>
          <a:bodyPr vert="horz" wrap="square" lIns="0" tIns="12700" rIns="0" bIns="0" rtlCol="0">
            <a:spAutoFit/>
          </a:bodyPr>
          <a:lstStyle/>
          <a:p>
            <a:pPr marL="12700">
              <a:lnSpc>
                <a:spcPct val="100000"/>
              </a:lnSpc>
              <a:spcBef>
                <a:spcPts val="100"/>
              </a:spcBef>
            </a:pPr>
            <a:r>
              <a:rPr spc="-5" dirty="0"/>
              <a:t>POWDER </a:t>
            </a:r>
            <a:r>
              <a:rPr dirty="0"/>
              <a:t>BED </a:t>
            </a:r>
            <a:r>
              <a:rPr spc="-5" dirty="0"/>
              <a:t>FUSION</a:t>
            </a:r>
            <a:r>
              <a:rPr spc="-10" dirty="0"/>
              <a:t> </a:t>
            </a:r>
            <a:r>
              <a:rPr spc="-5" dirty="0"/>
              <a:t>MACHINE</a:t>
            </a:r>
          </a:p>
        </p:txBody>
      </p:sp>
      <p:pic>
        <p:nvPicPr>
          <p:cNvPr id="1026" name="Picture 2" descr="SLM 280 HL 3D Printing">
            <a:extLst>
              <a:ext uri="{FF2B5EF4-FFF2-40B4-BE49-F238E27FC236}">
                <a16:creationId xmlns:a16="http://schemas.microsoft.com/office/drawing/2014/main" id="{38D08253-66A2-A251-BB6E-D33F7445FB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487" y="1066800"/>
            <a:ext cx="3847287"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LM additive manufacturing machine - SLM® 500 - SLM solutions - metal ...">
            <a:extLst>
              <a:ext uri="{FF2B5EF4-FFF2-40B4-BE49-F238E27FC236}">
                <a16:creationId xmlns:a16="http://schemas.microsoft.com/office/drawing/2014/main" id="{05BC3FC8-9747-C08C-0732-7F1F10462B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0378" y="1066800"/>
            <a:ext cx="4096173"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F32050-57CB-3D87-673A-760423E8B792}"/>
              </a:ext>
            </a:extLst>
          </p:cNvPr>
          <p:cNvSpPr txBox="1"/>
          <p:nvPr/>
        </p:nvSpPr>
        <p:spPr>
          <a:xfrm>
            <a:off x="1447800" y="4232471"/>
            <a:ext cx="4572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SLM 280 machine</a:t>
            </a:r>
          </a:p>
        </p:txBody>
      </p:sp>
      <p:sp>
        <p:nvSpPr>
          <p:cNvPr id="9" name="TextBox 8">
            <a:extLst>
              <a:ext uri="{FF2B5EF4-FFF2-40B4-BE49-F238E27FC236}">
                <a16:creationId xmlns:a16="http://schemas.microsoft.com/office/drawing/2014/main" id="{45E84F26-B9C7-D6DB-075C-56795A35B857}"/>
              </a:ext>
            </a:extLst>
          </p:cNvPr>
          <p:cNvSpPr txBox="1"/>
          <p:nvPr/>
        </p:nvSpPr>
        <p:spPr>
          <a:xfrm>
            <a:off x="5791200" y="4191000"/>
            <a:ext cx="4572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SLM 500 machine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8268513" cy="391160"/>
          </a:xfrm>
          <a:prstGeom prst="rect">
            <a:avLst/>
          </a:prstGeom>
        </p:spPr>
        <p:txBody>
          <a:bodyPr vert="horz" wrap="square" lIns="0" tIns="12700" rIns="0" bIns="0" rtlCol="0">
            <a:spAutoFit/>
          </a:bodyPr>
          <a:lstStyle/>
          <a:p>
            <a:pPr marL="12700">
              <a:lnSpc>
                <a:spcPct val="100000"/>
              </a:lnSpc>
              <a:spcBef>
                <a:spcPts val="100"/>
              </a:spcBef>
            </a:pPr>
            <a:r>
              <a:rPr lang="en-US" spc="-5" dirty="0"/>
              <a:t>PROCESS PARAMETER</a:t>
            </a:r>
            <a:endParaRPr spc="-5" dirty="0"/>
          </a:p>
        </p:txBody>
      </p:sp>
      <p:sp>
        <p:nvSpPr>
          <p:cNvPr id="4" name="object 4"/>
          <p:cNvSpPr txBox="1"/>
          <p:nvPr/>
        </p:nvSpPr>
        <p:spPr>
          <a:xfrm>
            <a:off x="494487" y="841756"/>
            <a:ext cx="7322820" cy="7020961"/>
          </a:xfrm>
          <a:prstGeom prst="rect">
            <a:avLst/>
          </a:prstGeom>
        </p:spPr>
        <p:txBody>
          <a:bodyPr vert="horz" wrap="square" lIns="0" tIns="149860" rIns="0" bIns="0" rtlCol="0">
            <a:spAutoFit/>
          </a:bodyPr>
          <a:lstStyle/>
          <a:p>
            <a:pPr marL="355600" indent="-342900" algn="just">
              <a:lnSpc>
                <a:spcPct val="150000"/>
              </a:lnSpc>
              <a:buClr>
                <a:srgbClr val="000000"/>
              </a:buClr>
              <a:buFont typeface="Wingdings"/>
              <a:buChar char=""/>
              <a:tabLst>
                <a:tab pos="354965" algn="l"/>
                <a:tab pos="355600" algn="l"/>
              </a:tabLst>
            </a:pPr>
            <a:r>
              <a:rPr lang="en-US" sz="2000" dirty="0">
                <a:latin typeface="Times New Roman"/>
                <a:cs typeface="Times New Roman"/>
              </a:rPr>
              <a:t>Build rate = 88cm³/h</a:t>
            </a:r>
          </a:p>
          <a:p>
            <a:pPr marL="355600" indent="-342900" algn="just">
              <a:lnSpc>
                <a:spcPct val="150000"/>
              </a:lnSpc>
              <a:buClr>
                <a:srgbClr val="000000"/>
              </a:buClr>
              <a:buFont typeface="Wingdings"/>
              <a:buChar char=""/>
              <a:tabLst>
                <a:tab pos="354965" algn="l"/>
                <a:tab pos="355600" algn="l"/>
              </a:tabLst>
            </a:pPr>
            <a:r>
              <a:rPr lang="en-US" sz="2000" dirty="0">
                <a:latin typeface="Times New Roman"/>
                <a:cs typeface="Times New Roman"/>
              </a:rPr>
              <a:t>Build envelope = 280*280*365 mm</a:t>
            </a:r>
          </a:p>
          <a:p>
            <a:pPr marL="355600" indent="-342900" algn="just">
              <a:lnSpc>
                <a:spcPct val="150000"/>
              </a:lnSpc>
              <a:buClr>
                <a:srgbClr val="000000"/>
              </a:buClr>
              <a:buFont typeface="Wingdings"/>
              <a:buChar char=""/>
              <a:tabLst>
                <a:tab pos="354965" algn="l"/>
                <a:tab pos="355600" algn="l"/>
              </a:tabLst>
            </a:pPr>
            <a:r>
              <a:rPr lang="en-US" sz="2000" dirty="0">
                <a:latin typeface="Times New Roman"/>
                <a:cs typeface="Times New Roman"/>
              </a:rPr>
              <a:t>Layer thickness = 0.1mm</a:t>
            </a:r>
          </a:p>
          <a:p>
            <a:pPr marL="355600" indent="-342900" algn="just">
              <a:lnSpc>
                <a:spcPct val="150000"/>
              </a:lnSpc>
              <a:buClr>
                <a:srgbClr val="000000"/>
              </a:buClr>
              <a:buFont typeface="Wingdings"/>
              <a:buChar char=""/>
              <a:tabLst>
                <a:tab pos="354965" algn="l"/>
                <a:tab pos="355600" algn="l"/>
              </a:tabLst>
            </a:pPr>
            <a:r>
              <a:rPr lang="en-US" sz="2000" dirty="0">
                <a:latin typeface="Times New Roman"/>
                <a:cs typeface="Times New Roman"/>
              </a:rPr>
              <a:t>Minimum feature size = 150 µm</a:t>
            </a:r>
          </a:p>
          <a:p>
            <a:pPr marL="355600" indent="-342900" algn="just">
              <a:lnSpc>
                <a:spcPct val="150000"/>
              </a:lnSpc>
              <a:buClr>
                <a:srgbClr val="000000"/>
              </a:buClr>
              <a:buFont typeface="Wingdings"/>
              <a:buChar char=""/>
              <a:tabLst>
                <a:tab pos="354965" algn="l"/>
                <a:tab pos="355600" algn="l"/>
              </a:tabLst>
            </a:pPr>
            <a:r>
              <a:rPr lang="en-US" sz="2000" dirty="0">
                <a:latin typeface="Times New Roman"/>
                <a:cs typeface="Times New Roman"/>
              </a:rPr>
              <a:t>Maximum scan speed = 10m/s</a:t>
            </a:r>
          </a:p>
          <a:p>
            <a:pPr marL="355600" indent="-342900" algn="just">
              <a:lnSpc>
                <a:spcPct val="150000"/>
              </a:lnSpc>
              <a:buClr>
                <a:srgbClr val="000000"/>
              </a:buClr>
              <a:buFont typeface="Wingdings"/>
              <a:buChar char=""/>
              <a:tabLst>
                <a:tab pos="354965" algn="l"/>
                <a:tab pos="355600" algn="l"/>
              </a:tabLst>
            </a:pPr>
            <a:r>
              <a:rPr lang="en-US" sz="2000" dirty="0">
                <a:latin typeface="Times New Roman"/>
                <a:cs typeface="Times New Roman"/>
              </a:rPr>
              <a:t>Weight = 1300kg dry</a:t>
            </a:r>
          </a:p>
          <a:p>
            <a:pPr marL="12700" algn="just">
              <a:lnSpc>
                <a:spcPct val="150000"/>
              </a:lnSpc>
              <a:buClr>
                <a:srgbClr val="000000"/>
              </a:buClr>
              <a:tabLst>
                <a:tab pos="354965" algn="l"/>
                <a:tab pos="355600" algn="l"/>
              </a:tabLst>
            </a:pPr>
            <a:r>
              <a:rPr lang="en-US" sz="2000" dirty="0">
                <a:latin typeface="Times New Roman"/>
                <a:cs typeface="Times New Roman"/>
              </a:rPr>
              <a:t>                     1800kg with powder</a:t>
            </a:r>
          </a:p>
          <a:p>
            <a:pPr marL="355600" indent="-342900" algn="just">
              <a:lnSpc>
                <a:spcPct val="150000"/>
              </a:lnSpc>
              <a:buClr>
                <a:srgbClr val="000000"/>
              </a:buClr>
              <a:buFont typeface="Wingdings" panose="05000000000000000000" pitchFamily="2" charset="2"/>
              <a:buChar char="§"/>
              <a:tabLst>
                <a:tab pos="354965" algn="l"/>
                <a:tab pos="355600" algn="l"/>
              </a:tabLst>
            </a:pPr>
            <a:r>
              <a:rPr lang="en-US" sz="2000" dirty="0">
                <a:latin typeface="Times New Roman"/>
                <a:cs typeface="Times New Roman"/>
              </a:rPr>
              <a:t>Laser power (volume) = 150W</a:t>
            </a:r>
          </a:p>
          <a:p>
            <a:pPr marL="355600" indent="-342900" algn="just">
              <a:lnSpc>
                <a:spcPct val="150000"/>
              </a:lnSpc>
              <a:buClr>
                <a:srgbClr val="000000"/>
              </a:buClr>
              <a:buFont typeface="Wingdings" panose="05000000000000000000" pitchFamily="2" charset="2"/>
              <a:buChar char="§"/>
              <a:tabLst>
                <a:tab pos="354965" algn="l"/>
                <a:tab pos="355600" algn="l"/>
              </a:tabLst>
            </a:pPr>
            <a:r>
              <a:rPr lang="en-US" sz="2000" dirty="0">
                <a:latin typeface="Times New Roman"/>
                <a:cs typeface="Times New Roman"/>
              </a:rPr>
              <a:t>Scanning speed (volume) = 400mm/s</a:t>
            </a:r>
          </a:p>
          <a:p>
            <a:pPr marL="355600" indent="-342900" algn="just">
              <a:lnSpc>
                <a:spcPct val="150000"/>
              </a:lnSpc>
              <a:buClr>
                <a:srgbClr val="000000"/>
              </a:buClr>
              <a:buFont typeface="Wingdings" panose="05000000000000000000" pitchFamily="2" charset="2"/>
              <a:buChar char="§"/>
              <a:tabLst>
                <a:tab pos="354965" algn="l"/>
                <a:tab pos="355600" algn="l"/>
              </a:tabLst>
            </a:pPr>
            <a:r>
              <a:rPr lang="en-US" sz="2000" dirty="0">
                <a:latin typeface="Times New Roman"/>
                <a:cs typeface="Times New Roman"/>
              </a:rPr>
              <a:t>Laser power (border) =100W</a:t>
            </a:r>
          </a:p>
          <a:p>
            <a:pPr marL="355600" indent="-342900" algn="just">
              <a:lnSpc>
                <a:spcPct val="150000"/>
              </a:lnSpc>
              <a:buClr>
                <a:srgbClr val="000000"/>
              </a:buClr>
              <a:buFont typeface="Wingdings" panose="05000000000000000000" pitchFamily="2" charset="2"/>
              <a:buChar char="§"/>
              <a:tabLst>
                <a:tab pos="354965" algn="l"/>
                <a:tab pos="355600" algn="l"/>
              </a:tabLst>
            </a:pPr>
            <a:r>
              <a:rPr lang="en-US" sz="2000" dirty="0">
                <a:latin typeface="Times New Roman"/>
                <a:cs typeface="Times New Roman"/>
              </a:rPr>
              <a:t>Scanning speed (border) = 300mm/s</a:t>
            </a:r>
          </a:p>
          <a:p>
            <a:pPr marL="355600" indent="-342900" algn="just">
              <a:lnSpc>
                <a:spcPct val="150000"/>
              </a:lnSpc>
              <a:buClr>
                <a:srgbClr val="000000"/>
              </a:buClr>
              <a:buFont typeface="Wingdings" panose="05000000000000000000" pitchFamily="2" charset="2"/>
              <a:buChar char="§"/>
              <a:tabLst>
                <a:tab pos="354965" algn="l"/>
                <a:tab pos="355600" algn="l"/>
              </a:tabLst>
            </a:pPr>
            <a:endParaRPr lang="en-US" sz="2000" dirty="0">
              <a:latin typeface="Times New Roman"/>
              <a:cs typeface="Times New Roman"/>
            </a:endParaRPr>
          </a:p>
          <a:p>
            <a:pPr marL="12700" algn="just">
              <a:lnSpc>
                <a:spcPct val="150000"/>
              </a:lnSpc>
              <a:buClr>
                <a:srgbClr val="000000"/>
              </a:buClr>
              <a:tabLst>
                <a:tab pos="354965" algn="l"/>
                <a:tab pos="355600" algn="l"/>
              </a:tabLst>
            </a:pPr>
            <a:endParaRPr lang="en-US" sz="2000" dirty="0">
              <a:latin typeface="Times New Roman"/>
              <a:cs typeface="Times New Roman"/>
            </a:endParaRPr>
          </a:p>
          <a:p>
            <a:pPr marL="12700" algn="just">
              <a:lnSpc>
                <a:spcPct val="150000"/>
              </a:lnSpc>
              <a:buClr>
                <a:srgbClr val="000000"/>
              </a:buClr>
              <a:tabLst>
                <a:tab pos="354965" algn="l"/>
                <a:tab pos="355600" algn="l"/>
              </a:tabLst>
            </a:pPr>
            <a:endParaRPr lang="en-US" sz="2000" dirty="0">
              <a:latin typeface="Times New Roman"/>
              <a:cs typeface="Times New Roman"/>
            </a:endParaRPr>
          </a:p>
          <a:p>
            <a:pPr marL="355600" indent="-342900" algn="just">
              <a:lnSpc>
                <a:spcPct val="150000"/>
              </a:lnSpc>
              <a:buClr>
                <a:srgbClr val="000000"/>
              </a:buClr>
              <a:buFont typeface="Wingdings"/>
              <a:buChar char=""/>
              <a:tabLst>
                <a:tab pos="354965" algn="l"/>
                <a:tab pos="355600" algn="l"/>
              </a:tabLst>
            </a:pPr>
            <a:endParaRPr lang="en-US" sz="2000" dirty="0">
              <a:latin typeface="Times New Roman"/>
              <a:cs typeface="Times New Roman"/>
            </a:endParaRPr>
          </a:p>
        </p:txBody>
      </p:sp>
    </p:spTree>
    <p:extLst>
      <p:ext uri="{BB962C8B-B14F-4D97-AF65-F5344CB8AC3E}">
        <p14:creationId xmlns:p14="http://schemas.microsoft.com/office/powerpoint/2010/main" val="297312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8268513" cy="391160"/>
          </a:xfrm>
          <a:prstGeom prst="rect">
            <a:avLst/>
          </a:prstGeom>
        </p:spPr>
        <p:txBody>
          <a:bodyPr vert="horz" wrap="square" lIns="0" tIns="12700" rIns="0" bIns="0" rtlCol="0">
            <a:spAutoFit/>
          </a:bodyPr>
          <a:lstStyle/>
          <a:p>
            <a:pPr marL="12700">
              <a:lnSpc>
                <a:spcPct val="100000"/>
              </a:lnSpc>
              <a:spcBef>
                <a:spcPts val="100"/>
              </a:spcBef>
            </a:pPr>
            <a:r>
              <a:rPr lang="en-US" spc="-5" dirty="0"/>
              <a:t>MATERIAL PROPERTIES</a:t>
            </a:r>
            <a:endParaRPr spc="-5" dirty="0"/>
          </a:p>
        </p:txBody>
      </p:sp>
      <p:sp>
        <p:nvSpPr>
          <p:cNvPr id="4" name="object 4"/>
          <p:cNvSpPr txBox="1"/>
          <p:nvPr/>
        </p:nvSpPr>
        <p:spPr>
          <a:xfrm>
            <a:off x="494487" y="841756"/>
            <a:ext cx="7322820" cy="5995039"/>
          </a:xfrm>
          <a:prstGeom prst="rect">
            <a:avLst/>
          </a:prstGeom>
        </p:spPr>
        <p:txBody>
          <a:bodyPr vert="horz" wrap="square" lIns="0" tIns="149860" rIns="0" bIns="0" rtlCol="0">
            <a:spAutoFit/>
          </a:bodyPr>
          <a:lstStyle/>
          <a:p>
            <a:pPr marL="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Density = 7.90g/cm³</a:t>
            </a:r>
          </a:p>
          <a:p>
            <a:pPr marL="34290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Melting range = 1390-1440</a:t>
            </a:r>
            <a:r>
              <a:rPr lang="en-IN" sz="2000" spc="20" dirty="0">
                <a:effectLst/>
                <a:latin typeface="Times New Roman" panose="02020603050405020304" pitchFamily="18" charset="0"/>
                <a:cs typeface="Times New Roman" panose="02020603050405020304" pitchFamily="18" charset="0"/>
              </a:rPr>
              <a:t>°C</a:t>
            </a:r>
          </a:p>
          <a:p>
            <a:pPr marL="342900">
              <a:lnSpc>
                <a:spcPct val="150000"/>
              </a:lnSpc>
              <a:buFont typeface="Wingdings" panose="05000000000000000000" pitchFamily="2" charset="2"/>
              <a:buChar char="§"/>
            </a:pPr>
            <a:r>
              <a:rPr lang="en-IN" sz="2000" spc="20" dirty="0">
                <a:latin typeface="Times New Roman" panose="02020603050405020304" pitchFamily="18" charset="0"/>
                <a:cs typeface="Times New Roman" panose="02020603050405020304" pitchFamily="18" charset="0"/>
              </a:rPr>
              <a:t>Modulus of elasticity = 200GPa</a:t>
            </a:r>
          </a:p>
          <a:p>
            <a:pPr marL="342900">
              <a:lnSpc>
                <a:spcPct val="150000"/>
              </a:lnSpc>
              <a:buFont typeface="Wingdings" panose="05000000000000000000" pitchFamily="2" charset="2"/>
              <a:buChar char="§"/>
            </a:pPr>
            <a:r>
              <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Tensile strength = 650 MN/m</a:t>
            </a:r>
            <a:r>
              <a:rPr lang="en-IN" sz="2000" spc="20" baseline="30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 </a:t>
            </a:r>
          </a:p>
          <a:p>
            <a:pPr marL="342900">
              <a:lnSpc>
                <a:spcPct val="150000"/>
              </a:lnSpc>
              <a:buFont typeface="Wingdings" panose="05000000000000000000" pitchFamily="2" charset="2"/>
              <a:buChar char="§"/>
            </a:pPr>
            <a:r>
              <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Yield strength = 280 MN/m</a:t>
            </a:r>
            <a:r>
              <a:rPr lang="en-IN" sz="2000" spc="20" baseline="30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50000"/>
              </a:lnSpc>
              <a:buFont typeface="Wingdings" panose="05000000000000000000" pitchFamily="2" charset="2"/>
              <a:buChar char="§"/>
            </a:pPr>
            <a:r>
              <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Young’s modulus  = 211 GN/m</a:t>
            </a:r>
            <a:r>
              <a:rPr lang="en-IN" sz="2000" spc="20" baseline="30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IN" sz="2000" spc="2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50000"/>
              </a:lnSpc>
              <a:buFont typeface="Wingdings" panose="05000000000000000000" pitchFamily="2" charset="2"/>
              <a:buChar char="§"/>
            </a:pPr>
            <a:r>
              <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Fatigue limit  =.28GN/m</a:t>
            </a:r>
            <a:r>
              <a:rPr lang="en-IN" sz="2000" spc="20" baseline="30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50000"/>
              </a:lnSpc>
              <a:buFont typeface="Wingdings" panose="05000000000000000000" pitchFamily="2" charset="2"/>
              <a:buChar char="§"/>
            </a:pPr>
            <a:r>
              <a:rPr lang="en-IN" sz="2000" spc="2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Elongation at fracture =45 </a:t>
            </a:r>
          </a:p>
          <a:p>
            <a:pPr marL="342900" indent="-342900">
              <a:buFont typeface="Wingdings" panose="05000000000000000000" pitchFamily="2" charset="2"/>
              <a:buChar char="§"/>
            </a:pPr>
            <a:endParaRPr lang="en-IN" sz="2000" spc="20" baseline="30000" dirty="0">
              <a:solidFill>
                <a:srgbClr val="333333"/>
              </a:solidFill>
              <a:latin typeface="Calibri" panose="020F0502020204030204" pitchFamily="34" charset="0"/>
              <a:ea typeface="Calibri" panose="020F0502020204030204" pitchFamily="34" charset="0"/>
              <a:cs typeface="Times New Roman" panose="02020603050405020304" pitchFamily="18" charset="0"/>
            </a:endParaRPr>
          </a:p>
          <a:p>
            <a:endParaRPr lang="en-IN" sz="2000" spc="20" dirty="0">
              <a:latin typeface="Times New Roman"/>
              <a:cs typeface="Times New Roman"/>
            </a:endParaRPr>
          </a:p>
          <a:p>
            <a:r>
              <a:rPr lang="en-US" sz="2000" dirty="0">
                <a:latin typeface="Times New Roman"/>
                <a:cs typeface="Times New Roman"/>
              </a:rPr>
              <a:t> </a:t>
            </a:r>
          </a:p>
          <a:p>
            <a:pPr marL="12700" algn="just">
              <a:lnSpc>
                <a:spcPct val="150000"/>
              </a:lnSpc>
              <a:buClr>
                <a:srgbClr val="000000"/>
              </a:buClr>
              <a:tabLst>
                <a:tab pos="354965" algn="l"/>
                <a:tab pos="355600" algn="l"/>
              </a:tabLst>
            </a:pPr>
            <a:endParaRPr lang="en-US" sz="2000" dirty="0">
              <a:latin typeface="Times New Roman"/>
              <a:cs typeface="Times New Roman"/>
            </a:endParaRPr>
          </a:p>
          <a:p>
            <a:pPr marL="12700" algn="just">
              <a:lnSpc>
                <a:spcPct val="150000"/>
              </a:lnSpc>
              <a:buClr>
                <a:srgbClr val="000000"/>
              </a:buClr>
              <a:tabLst>
                <a:tab pos="354965" algn="l"/>
                <a:tab pos="355600" algn="l"/>
              </a:tabLst>
            </a:pPr>
            <a:endParaRPr lang="en-US" sz="2000" dirty="0">
              <a:latin typeface="Times New Roman"/>
              <a:cs typeface="Times New Roman"/>
            </a:endParaRPr>
          </a:p>
          <a:p>
            <a:pPr marL="355600" indent="-342900" algn="just">
              <a:lnSpc>
                <a:spcPct val="150000"/>
              </a:lnSpc>
              <a:buClr>
                <a:srgbClr val="000000"/>
              </a:buClr>
              <a:buFont typeface="Wingdings"/>
              <a:buChar char=""/>
              <a:tabLst>
                <a:tab pos="354965" algn="l"/>
                <a:tab pos="355600" algn="l"/>
              </a:tabLst>
            </a:pPr>
            <a:endParaRPr lang="en-US" sz="2000" dirty="0">
              <a:latin typeface="Times New Roman"/>
              <a:cs typeface="Times New Roman"/>
            </a:endParaRPr>
          </a:p>
        </p:txBody>
      </p:sp>
      <p:graphicFrame>
        <p:nvGraphicFramePr>
          <p:cNvPr id="7" name="Table 6">
            <a:extLst>
              <a:ext uri="{FF2B5EF4-FFF2-40B4-BE49-F238E27FC236}">
                <a16:creationId xmlns:a16="http://schemas.microsoft.com/office/drawing/2014/main" id="{ED531465-825B-8BD3-B951-8FF60964F7CC}"/>
              </a:ext>
            </a:extLst>
          </p:cNvPr>
          <p:cNvGraphicFramePr>
            <a:graphicFrameLocks noGrp="1"/>
          </p:cNvGraphicFramePr>
          <p:nvPr>
            <p:extLst>
              <p:ext uri="{D42A27DB-BD31-4B8C-83A1-F6EECF244321}">
                <p14:modId xmlns:p14="http://schemas.microsoft.com/office/powerpoint/2010/main" val="1474685802"/>
              </p:ext>
            </p:extLst>
          </p:nvPr>
        </p:nvGraphicFramePr>
        <p:xfrm>
          <a:off x="914400" y="4800600"/>
          <a:ext cx="7086598" cy="1500951"/>
        </p:xfrm>
        <a:graphic>
          <a:graphicData uri="http://schemas.openxmlformats.org/drawingml/2006/table">
            <a:tbl>
              <a:tblPr firstRow="1" firstCol="1" bandRow="1">
                <a:tableStyleId>{5C22544A-7EE6-4342-B048-85BDC9FD1C3A}</a:tableStyleId>
              </a:tblPr>
              <a:tblGrid>
                <a:gridCol w="643736">
                  <a:extLst>
                    <a:ext uri="{9D8B030D-6E8A-4147-A177-3AD203B41FA5}">
                      <a16:colId xmlns:a16="http://schemas.microsoft.com/office/drawing/2014/main" val="1128763354"/>
                    </a:ext>
                  </a:extLst>
                </a:gridCol>
                <a:gridCol w="643736">
                  <a:extLst>
                    <a:ext uri="{9D8B030D-6E8A-4147-A177-3AD203B41FA5}">
                      <a16:colId xmlns:a16="http://schemas.microsoft.com/office/drawing/2014/main" val="3239523807"/>
                    </a:ext>
                  </a:extLst>
                </a:gridCol>
                <a:gridCol w="643736">
                  <a:extLst>
                    <a:ext uri="{9D8B030D-6E8A-4147-A177-3AD203B41FA5}">
                      <a16:colId xmlns:a16="http://schemas.microsoft.com/office/drawing/2014/main" val="3400944965"/>
                    </a:ext>
                  </a:extLst>
                </a:gridCol>
                <a:gridCol w="643736">
                  <a:extLst>
                    <a:ext uri="{9D8B030D-6E8A-4147-A177-3AD203B41FA5}">
                      <a16:colId xmlns:a16="http://schemas.microsoft.com/office/drawing/2014/main" val="3085848228"/>
                    </a:ext>
                  </a:extLst>
                </a:gridCol>
                <a:gridCol w="644522">
                  <a:extLst>
                    <a:ext uri="{9D8B030D-6E8A-4147-A177-3AD203B41FA5}">
                      <a16:colId xmlns:a16="http://schemas.microsoft.com/office/drawing/2014/main" val="2656039931"/>
                    </a:ext>
                  </a:extLst>
                </a:gridCol>
                <a:gridCol w="644522">
                  <a:extLst>
                    <a:ext uri="{9D8B030D-6E8A-4147-A177-3AD203B41FA5}">
                      <a16:colId xmlns:a16="http://schemas.microsoft.com/office/drawing/2014/main" val="2088387392"/>
                    </a:ext>
                  </a:extLst>
                </a:gridCol>
                <a:gridCol w="644522">
                  <a:extLst>
                    <a:ext uri="{9D8B030D-6E8A-4147-A177-3AD203B41FA5}">
                      <a16:colId xmlns:a16="http://schemas.microsoft.com/office/drawing/2014/main" val="2694384636"/>
                    </a:ext>
                  </a:extLst>
                </a:gridCol>
                <a:gridCol w="644522">
                  <a:extLst>
                    <a:ext uri="{9D8B030D-6E8A-4147-A177-3AD203B41FA5}">
                      <a16:colId xmlns:a16="http://schemas.microsoft.com/office/drawing/2014/main" val="185858944"/>
                    </a:ext>
                  </a:extLst>
                </a:gridCol>
                <a:gridCol w="644522">
                  <a:extLst>
                    <a:ext uri="{9D8B030D-6E8A-4147-A177-3AD203B41FA5}">
                      <a16:colId xmlns:a16="http://schemas.microsoft.com/office/drawing/2014/main" val="3145007122"/>
                    </a:ext>
                  </a:extLst>
                </a:gridCol>
                <a:gridCol w="644522">
                  <a:extLst>
                    <a:ext uri="{9D8B030D-6E8A-4147-A177-3AD203B41FA5}">
                      <a16:colId xmlns:a16="http://schemas.microsoft.com/office/drawing/2014/main" val="1859840815"/>
                    </a:ext>
                  </a:extLst>
                </a:gridCol>
                <a:gridCol w="644522">
                  <a:extLst>
                    <a:ext uri="{9D8B030D-6E8A-4147-A177-3AD203B41FA5}">
                      <a16:colId xmlns:a16="http://schemas.microsoft.com/office/drawing/2014/main" val="3294029348"/>
                    </a:ext>
                  </a:extLst>
                </a:gridCol>
              </a:tblGrid>
              <a:tr h="0">
                <a:tc>
                  <a:txBody>
                    <a:bodyPr/>
                    <a:lstStyle/>
                    <a:p>
                      <a:pPr marL="0" marR="0" algn="ctr">
                        <a:lnSpc>
                          <a:spcPct val="150000"/>
                        </a:lnSpc>
                        <a:spcBef>
                          <a:spcPts val="0"/>
                        </a:spcBef>
                        <a:spcAft>
                          <a:spcPts val="0"/>
                        </a:spcAft>
                      </a:pPr>
                      <a:r>
                        <a:rPr lang="en-IN" sz="1400" spc="20">
                          <a:effectLst/>
                        </a:rPr>
                        <a:t>Grade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C</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Mn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Si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dirty="0">
                          <a:effectLst/>
                        </a:rPr>
                        <a:t>P</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dirty="0">
                          <a:effectLst/>
                        </a:rPr>
                        <a:t>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Cr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Mo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Ni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1765454"/>
                  </a:ext>
                </a:extLst>
              </a:tr>
              <a:tr h="0">
                <a:tc>
                  <a:txBody>
                    <a:bodyPr/>
                    <a:lstStyle/>
                    <a:p>
                      <a:pPr marL="0" marR="0" algn="ctr">
                        <a:lnSpc>
                          <a:spcPct val="150000"/>
                        </a:lnSpc>
                        <a:spcBef>
                          <a:spcPts val="0"/>
                        </a:spcBef>
                        <a:spcAft>
                          <a:spcPts val="0"/>
                        </a:spcAft>
                      </a:pPr>
                      <a:r>
                        <a:rPr lang="en-IN" sz="1400" spc="20">
                          <a:effectLst/>
                        </a:rPr>
                        <a:t>316L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Min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dirty="0">
                          <a:effectLst/>
                        </a:rPr>
                        <a:t>16.0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dirty="0">
                          <a:effectLst/>
                        </a:rPr>
                        <a:t>2.0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10.0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39993508"/>
                  </a:ext>
                </a:extLst>
              </a:tr>
              <a:tr h="0">
                <a:tc>
                  <a:txBody>
                    <a:bodyPr/>
                    <a:lstStyle/>
                    <a:p>
                      <a:pPr marL="0" marR="0" algn="ctr">
                        <a:lnSpc>
                          <a:spcPct val="150000"/>
                        </a:lnSpc>
                        <a:spcBef>
                          <a:spcPts val="0"/>
                        </a:spcBef>
                        <a:spcAft>
                          <a:spcPts val="0"/>
                        </a:spcAft>
                      </a:pPr>
                      <a:r>
                        <a:rPr lang="en-IN" sz="1400" spc="20">
                          <a:effectLst/>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400" spc="20">
                          <a:effectLst/>
                        </a:rPr>
                        <a:t>Max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.03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.75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.045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.03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18.0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3.0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a:effectLst/>
                        </a:rPr>
                        <a:t>14.0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1200"/>
                        </a:spcBef>
                        <a:spcAft>
                          <a:spcPts val="1200"/>
                        </a:spcAft>
                      </a:pPr>
                      <a:r>
                        <a:rPr lang="en-IN" sz="1400" spc="20" dirty="0">
                          <a:effectLst/>
                        </a:rPr>
                        <a:t>.10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30057759"/>
                  </a:ext>
                </a:extLst>
              </a:tr>
            </a:tbl>
          </a:graphicData>
        </a:graphic>
      </p:graphicFrame>
    </p:spTree>
    <p:extLst>
      <p:ext uri="{BB962C8B-B14F-4D97-AF65-F5344CB8AC3E}">
        <p14:creationId xmlns:p14="http://schemas.microsoft.com/office/powerpoint/2010/main" val="175474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55634" cy="880819"/>
          </a:xfrm>
          <a:prstGeom prst="rect">
            <a:avLst/>
          </a:prstGeom>
        </p:spPr>
        <p:txBody>
          <a:bodyPr vert="horz" wrap="square" lIns="0" tIns="12700" rIns="0" bIns="0" rtlCol="0">
            <a:spAutoFit/>
          </a:bodyPr>
          <a:lstStyle/>
          <a:p>
            <a:pPr marL="354965" marR="5080" indent="-342900" algn="just">
              <a:lnSpc>
                <a:spcPct val="150000"/>
              </a:lnSpc>
              <a:spcBef>
                <a:spcPts val="100"/>
              </a:spcBef>
              <a:buFont typeface="Wingdings" panose="05000000000000000000" pitchFamily="2" charset="2"/>
              <a:buChar char="§"/>
            </a:pPr>
            <a:r>
              <a:rPr sz="2000" spc="10" dirty="0">
                <a:solidFill>
                  <a:srgbClr val="333333"/>
                </a:solidFill>
                <a:latin typeface="Times New Roman"/>
                <a:cs typeface="Times New Roman"/>
              </a:rPr>
              <a:t>The </a:t>
            </a:r>
            <a:r>
              <a:rPr sz="2000" spc="15" dirty="0">
                <a:solidFill>
                  <a:srgbClr val="333333"/>
                </a:solidFill>
                <a:latin typeface="Times New Roman"/>
                <a:cs typeface="Times New Roman"/>
              </a:rPr>
              <a:t>manufacturing </a:t>
            </a:r>
            <a:r>
              <a:rPr sz="2000" spc="10" dirty="0">
                <a:solidFill>
                  <a:srgbClr val="333333"/>
                </a:solidFill>
                <a:latin typeface="Times New Roman"/>
                <a:cs typeface="Times New Roman"/>
              </a:rPr>
              <a:t>process start from designing the model </a:t>
            </a:r>
            <a:r>
              <a:rPr sz="2000" spc="5" dirty="0">
                <a:solidFill>
                  <a:srgbClr val="333333"/>
                </a:solidFill>
                <a:latin typeface="Times New Roman"/>
                <a:cs typeface="Times New Roman"/>
              </a:rPr>
              <a:t>in </a:t>
            </a:r>
            <a:r>
              <a:rPr sz="2000" spc="15" dirty="0">
                <a:solidFill>
                  <a:srgbClr val="333333"/>
                </a:solidFill>
                <a:latin typeface="Times New Roman"/>
                <a:cs typeface="Times New Roman"/>
              </a:rPr>
              <a:t>software. </a:t>
            </a:r>
            <a:r>
              <a:rPr sz="2000" spc="10" dirty="0">
                <a:solidFill>
                  <a:srgbClr val="333333"/>
                </a:solidFill>
                <a:latin typeface="Times New Roman"/>
                <a:cs typeface="Times New Roman"/>
              </a:rPr>
              <a:t>Software,  </a:t>
            </a:r>
            <a:r>
              <a:rPr sz="2000" spc="5" dirty="0">
                <a:solidFill>
                  <a:srgbClr val="333333"/>
                </a:solidFill>
                <a:latin typeface="Times New Roman"/>
                <a:cs typeface="Times New Roman"/>
              </a:rPr>
              <a:t>we </a:t>
            </a:r>
            <a:r>
              <a:rPr sz="2000" spc="10" dirty="0">
                <a:solidFill>
                  <a:srgbClr val="333333"/>
                </a:solidFill>
                <a:latin typeface="Times New Roman"/>
                <a:cs typeface="Times New Roman"/>
              </a:rPr>
              <a:t>used for </a:t>
            </a:r>
            <a:r>
              <a:rPr sz="2000" spc="15" dirty="0">
                <a:solidFill>
                  <a:srgbClr val="333333"/>
                </a:solidFill>
                <a:latin typeface="Times New Roman"/>
                <a:cs typeface="Times New Roman"/>
              </a:rPr>
              <a:t>designing the model </a:t>
            </a:r>
            <a:r>
              <a:rPr sz="2000" spc="10" dirty="0">
                <a:solidFill>
                  <a:srgbClr val="333333"/>
                </a:solidFill>
                <a:latin typeface="Times New Roman"/>
                <a:cs typeface="Times New Roman"/>
              </a:rPr>
              <a:t>is </a:t>
            </a:r>
            <a:r>
              <a:rPr sz="2000" spc="15" dirty="0">
                <a:solidFill>
                  <a:srgbClr val="333333"/>
                </a:solidFill>
                <a:latin typeface="Times New Roman"/>
                <a:cs typeface="Times New Roman"/>
              </a:rPr>
              <a:t>Solidworks and</a:t>
            </a:r>
            <a:r>
              <a:rPr sz="2000" spc="175" dirty="0">
                <a:solidFill>
                  <a:srgbClr val="333333"/>
                </a:solidFill>
                <a:latin typeface="Times New Roman"/>
                <a:cs typeface="Times New Roman"/>
              </a:rPr>
              <a:t> </a:t>
            </a:r>
            <a:r>
              <a:rPr sz="2000" spc="15" dirty="0">
                <a:solidFill>
                  <a:srgbClr val="333333"/>
                </a:solidFill>
                <a:latin typeface="Times New Roman"/>
                <a:cs typeface="Times New Roman"/>
              </a:rPr>
              <a:t>AutoCAD.</a:t>
            </a:r>
            <a:endParaRPr sz="1800" dirty="0">
              <a:latin typeface="Times New Roman"/>
              <a:cs typeface="Times New Roman"/>
            </a:endParaRPr>
          </a:p>
        </p:txBody>
      </p:sp>
      <p:sp>
        <p:nvSpPr>
          <p:cNvPr id="3" name="object 3"/>
          <p:cNvSpPr txBox="1">
            <a:spLocks noGrp="1"/>
          </p:cNvSpPr>
          <p:nvPr>
            <p:ph type="title"/>
          </p:nvPr>
        </p:nvSpPr>
        <p:spPr>
          <a:xfrm>
            <a:off x="494487" y="450596"/>
            <a:ext cx="4301490" cy="391160"/>
          </a:xfrm>
          <a:prstGeom prst="rect">
            <a:avLst/>
          </a:prstGeom>
        </p:spPr>
        <p:txBody>
          <a:bodyPr vert="horz" wrap="square" lIns="0" tIns="12700" rIns="0" bIns="0" rtlCol="0">
            <a:spAutoFit/>
          </a:bodyPr>
          <a:lstStyle/>
          <a:p>
            <a:pPr marL="12700">
              <a:lnSpc>
                <a:spcPct val="100000"/>
              </a:lnSpc>
              <a:spcBef>
                <a:spcPts val="100"/>
              </a:spcBef>
            </a:pPr>
            <a:r>
              <a:rPr spc="-5" dirty="0"/>
              <a:t>MANUFACTURING</a:t>
            </a:r>
            <a:r>
              <a:rPr spc="-10" dirty="0"/>
              <a:t> </a:t>
            </a:r>
            <a:r>
              <a:rPr spc="-5" dirty="0"/>
              <a:t>PROCESS</a:t>
            </a:r>
          </a:p>
        </p:txBody>
      </p:sp>
      <p:sp>
        <p:nvSpPr>
          <p:cNvPr id="4" name="object 4"/>
          <p:cNvSpPr/>
          <p:nvPr/>
        </p:nvSpPr>
        <p:spPr>
          <a:xfrm>
            <a:off x="3563112" y="1873487"/>
            <a:ext cx="2017776" cy="1914144"/>
          </a:xfrm>
          <a:prstGeom prst="rect">
            <a:avLst/>
          </a:prstGeom>
          <a:blipFill>
            <a:blip r:embed="rId2" cstate="print"/>
            <a:stretch>
              <a:fillRect/>
            </a:stretch>
          </a:blipFill>
        </p:spPr>
        <p:txBody>
          <a:bodyPr wrap="square" lIns="0" tIns="0" rIns="0" bIns="0" rtlCol="0"/>
          <a:lstStyle/>
          <a:p>
            <a:pPr algn="just"/>
            <a:endParaRPr dirty="0"/>
          </a:p>
        </p:txBody>
      </p:sp>
      <p:sp>
        <p:nvSpPr>
          <p:cNvPr id="6" name="object 6"/>
          <p:cNvSpPr txBox="1"/>
          <p:nvPr/>
        </p:nvSpPr>
        <p:spPr>
          <a:xfrm>
            <a:off x="494487" y="3657600"/>
            <a:ext cx="8257540" cy="3071162"/>
          </a:xfrm>
          <a:prstGeom prst="rect">
            <a:avLst/>
          </a:prstGeom>
        </p:spPr>
        <p:txBody>
          <a:bodyPr vert="horz" wrap="square" lIns="0" tIns="114300" rIns="0" bIns="0" rtlCol="0">
            <a:spAutoFit/>
          </a:bodyPr>
          <a:lstStyle/>
          <a:p>
            <a:pPr marL="999490" algn="ctr">
              <a:lnSpc>
                <a:spcPct val="100000"/>
              </a:lnSpc>
              <a:spcBef>
                <a:spcPts val="900"/>
              </a:spcBef>
              <a:tabLst>
                <a:tab pos="5681345" algn="l"/>
              </a:tabLst>
            </a:pPr>
            <a:r>
              <a:rPr lang="en-US" sz="1400" b="1" i="1" spc="15" dirty="0">
                <a:solidFill>
                  <a:srgbClr val="333333"/>
                </a:solidFill>
                <a:latin typeface="Carlito"/>
                <a:cs typeface="Carlito"/>
              </a:rPr>
              <a:t>	</a:t>
            </a:r>
            <a:endParaRPr lang="en-US" sz="1400" dirty="0">
              <a:latin typeface="Times New Roman"/>
              <a:cs typeface="Times New Roman"/>
            </a:endParaRPr>
          </a:p>
          <a:p>
            <a:pPr marL="299085" marR="5080" indent="-287020" algn="just">
              <a:lnSpc>
                <a:spcPct val="150000"/>
              </a:lnSpc>
              <a:spcBef>
                <a:spcPts val="235"/>
              </a:spcBef>
              <a:buFont typeface="Wingdings" panose="05000000000000000000" pitchFamily="2" charset="2"/>
              <a:buChar char="§"/>
            </a:pPr>
            <a:r>
              <a:rPr lang="en-US" sz="2000" spc="10" dirty="0">
                <a:solidFill>
                  <a:srgbClr val="333333"/>
                </a:solidFill>
                <a:latin typeface="Times New Roman"/>
                <a:cs typeface="Times New Roman"/>
              </a:rPr>
              <a:t>After </a:t>
            </a:r>
            <a:r>
              <a:rPr lang="en-US" sz="2000" spc="15" dirty="0">
                <a:solidFill>
                  <a:srgbClr val="333333"/>
                </a:solidFill>
                <a:latin typeface="Times New Roman"/>
                <a:cs typeface="Times New Roman"/>
              </a:rPr>
              <a:t>designing </a:t>
            </a:r>
            <a:r>
              <a:rPr lang="en-US" sz="2000" spc="10" dirty="0">
                <a:solidFill>
                  <a:srgbClr val="333333"/>
                </a:solidFill>
                <a:latin typeface="Times New Roman"/>
                <a:cs typeface="Times New Roman"/>
              </a:rPr>
              <a:t>the model, the file is </a:t>
            </a:r>
            <a:r>
              <a:rPr lang="en-US" sz="2000" spc="15" dirty="0">
                <a:solidFill>
                  <a:srgbClr val="333333"/>
                </a:solidFill>
                <a:latin typeface="Times New Roman"/>
                <a:cs typeface="Times New Roman"/>
              </a:rPr>
              <a:t>converted </a:t>
            </a:r>
            <a:r>
              <a:rPr lang="en-US" sz="2000" spc="10" dirty="0">
                <a:solidFill>
                  <a:srgbClr val="333333"/>
                </a:solidFill>
                <a:latin typeface="Times New Roman"/>
                <a:cs typeface="Times New Roman"/>
              </a:rPr>
              <a:t>to </a:t>
            </a:r>
            <a:r>
              <a:rPr lang="en-US" sz="2000" dirty="0">
                <a:solidFill>
                  <a:srgbClr val="333333"/>
                </a:solidFill>
                <a:latin typeface="Times New Roman"/>
                <a:cs typeface="Times New Roman"/>
              </a:rPr>
              <a:t>STL </a:t>
            </a:r>
            <a:r>
              <a:rPr lang="en-US" sz="2000" spc="10" dirty="0">
                <a:solidFill>
                  <a:srgbClr val="333333"/>
                </a:solidFill>
                <a:latin typeface="Times New Roman"/>
                <a:cs typeface="Times New Roman"/>
              </a:rPr>
              <a:t>file format. </a:t>
            </a:r>
            <a:r>
              <a:rPr lang="en-US" sz="2000" spc="5" dirty="0">
                <a:solidFill>
                  <a:srgbClr val="333333"/>
                </a:solidFill>
                <a:latin typeface="Times New Roman"/>
                <a:cs typeface="Times New Roman"/>
              </a:rPr>
              <a:t>STL </a:t>
            </a:r>
            <a:r>
              <a:rPr lang="en-US" sz="2000" spc="10" dirty="0">
                <a:solidFill>
                  <a:srgbClr val="333333"/>
                </a:solidFill>
                <a:latin typeface="Times New Roman"/>
                <a:cs typeface="Times New Roman"/>
              </a:rPr>
              <a:t>file format  plate  specimen  is shown in </a:t>
            </a:r>
            <a:r>
              <a:rPr lang="en-US" sz="2000" spc="15" dirty="0">
                <a:solidFill>
                  <a:srgbClr val="333333"/>
                </a:solidFill>
                <a:latin typeface="Times New Roman"/>
                <a:cs typeface="Times New Roman"/>
              </a:rPr>
              <a:t>figure. </a:t>
            </a:r>
            <a:r>
              <a:rPr lang="en-US" sz="2000" spc="10" dirty="0">
                <a:solidFill>
                  <a:srgbClr val="333333"/>
                </a:solidFill>
                <a:latin typeface="Times New Roman"/>
                <a:cs typeface="Times New Roman"/>
              </a:rPr>
              <a:t>Slicing  of model</a:t>
            </a:r>
            <a:r>
              <a:rPr lang="en-US" sz="2000" spc="-90" dirty="0">
                <a:solidFill>
                  <a:srgbClr val="333333"/>
                </a:solidFill>
                <a:latin typeface="Times New Roman"/>
                <a:cs typeface="Times New Roman"/>
              </a:rPr>
              <a:t> </a:t>
            </a:r>
            <a:r>
              <a:rPr lang="en-US" sz="2000" spc="5" dirty="0">
                <a:solidFill>
                  <a:srgbClr val="333333"/>
                </a:solidFill>
                <a:latin typeface="Times New Roman"/>
                <a:cs typeface="Times New Roman"/>
              </a:rPr>
              <a:t>are</a:t>
            </a:r>
            <a:r>
              <a:rPr lang="en-US" sz="2000" dirty="0">
                <a:latin typeface="Times New Roman"/>
                <a:cs typeface="Times New Roman"/>
              </a:rPr>
              <a:t> </a:t>
            </a:r>
            <a:r>
              <a:rPr lang="en-US" sz="2000" spc="15" dirty="0">
                <a:solidFill>
                  <a:srgbClr val="333333"/>
                </a:solidFill>
                <a:latin typeface="Times New Roman"/>
                <a:cs typeface="Times New Roman"/>
              </a:rPr>
              <a:t>made. </a:t>
            </a:r>
            <a:r>
              <a:rPr lang="en-US" sz="2000" spc="5" dirty="0">
                <a:solidFill>
                  <a:srgbClr val="333333"/>
                </a:solidFill>
                <a:latin typeface="Times New Roman"/>
                <a:cs typeface="Times New Roman"/>
              </a:rPr>
              <a:t>STL </a:t>
            </a:r>
            <a:r>
              <a:rPr lang="en-US" sz="2000" spc="10" dirty="0">
                <a:solidFill>
                  <a:srgbClr val="333333"/>
                </a:solidFill>
                <a:latin typeface="Times New Roman"/>
                <a:cs typeface="Times New Roman"/>
              </a:rPr>
              <a:t>file format is </a:t>
            </a:r>
            <a:r>
              <a:rPr lang="en-US" sz="2000" spc="15" dirty="0">
                <a:solidFill>
                  <a:srgbClr val="333333"/>
                </a:solidFill>
                <a:latin typeface="Times New Roman"/>
                <a:cs typeface="Times New Roman"/>
              </a:rPr>
              <a:t>transferred </a:t>
            </a:r>
            <a:r>
              <a:rPr lang="en-US" sz="2000" spc="10" dirty="0">
                <a:solidFill>
                  <a:srgbClr val="333333"/>
                </a:solidFill>
                <a:latin typeface="Times New Roman"/>
                <a:cs typeface="Times New Roman"/>
              </a:rPr>
              <a:t>to </a:t>
            </a:r>
            <a:r>
              <a:rPr lang="en-US" sz="2000" spc="5" dirty="0">
                <a:solidFill>
                  <a:srgbClr val="333333"/>
                </a:solidFill>
                <a:latin typeface="Times New Roman"/>
                <a:cs typeface="Times New Roman"/>
              </a:rPr>
              <a:t>SLM </a:t>
            </a:r>
            <a:r>
              <a:rPr lang="en-US" sz="2000" spc="10" dirty="0">
                <a:solidFill>
                  <a:srgbClr val="333333"/>
                </a:solidFill>
                <a:latin typeface="Times New Roman"/>
                <a:cs typeface="Times New Roman"/>
              </a:rPr>
              <a:t>machine for </a:t>
            </a:r>
            <a:r>
              <a:rPr lang="en-US" sz="2000" spc="15" dirty="0">
                <a:solidFill>
                  <a:srgbClr val="333333"/>
                </a:solidFill>
                <a:latin typeface="Times New Roman"/>
                <a:cs typeface="Times New Roman"/>
              </a:rPr>
              <a:t>building </a:t>
            </a:r>
            <a:r>
              <a:rPr lang="en-US" sz="2000" spc="10" dirty="0">
                <a:solidFill>
                  <a:srgbClr val="333333"/>
                </a:solidFill>
                <a:latin typeface="Times New Roman"/>
                <a:cs typeface="Times New Roman"/>
              </a:rPr>
              <a:t>the model.  Before the building of </a:t>
            </a:r>
            <a:r>
              <a:rPr lang="en-US" sz="2000" spc="15" dirty="0">
                <a:solidFill>
                  <a:srgbClr val="333333"/>
                </a:solidFill>
                <a:latin typeface="Times New Roman"/>
                <a:cs typeface="Times New Roman"/>
              </a:rPr>
              <a:t>model, </a:t>
            </a:r>
            <a:r>
              <a:rPr lang="en-US" sz="2000" spc="10" dirty="0">
                <a:solidFill>
                  <a:srgbClr val="333333"/>
                </a:solidFill>
                <a:latin typeface="Times New Roman"/>
                <a:cs typeface="Times New Roman"/>
              </a:rPr>
              <a:t>the settings can constitute power, speed, layer  thickness, </a:t>
            </a:r>
            <a:r>
              <a:rPr lang="en-US" sz="2000" spc="15" dirty="0">
                <a:solidFill>
                  <a:srgbClr val="333333"/>
                </a:solidFill>
                <a:latin typeface="Times New Roman"/>
                <a:cs typeface="Times New Roman"/>
              </a:rPr>
              <a:t>and </a:t>
            </a:r>
            <a:r>
              <a:rPr lang="en-US" sz="2000" spc="10" dirty="0">
                <a:solidFill>
                  <a:srgbClr val="333333"/>
                </a:solidFill>
                <a:latin typeface="Times New Roman"/>
                <a:cs typeface="Times New Roman"/>
              </a:rPr>
              <a:t>other several parameters related to material </a:t>
            </a:r>
            <a:r>
              <a:rPr lang="en-US" sz="2000" spc="15" dirty="0">
                <a:solidFill>
                  <a:srgbClr val="333333"/>
                </a:solidFill>
                <a:latin typeface="Times New Roman"/>
                <a:cs typeface="Times New Roman"/>
              </a:rPr>
              <a:t>and process constraints  are</a:t>
            </a:r>
            <a:r>
              <a:rPr lang="en-US" sz="2000" spc="20" dirty="0">
                <a:solidFill>
                  <a:srgbClr val="333333"/>
                </a:solidFill>
                <a:latin typeface="Times New Roman"/>
                <a:cs typeface="Times New Roman"/>
              </a:rPr>
              <a:t> setup.</a:t>
            </a:r>
            <a:endParaRPr lang="en-US" sz="1800" dirty="0">
              <a:latin typeface="Times New Roman"/>
              <a:cs typeface="Times New Roman"/>
            </a:endParaRPr>
          </a:p>
        </p:txBody>
      </p:sp>
      <p:sp>
        <p:nvSpPr>
          <p:cNvPr id="8" name="TextBox 7">
            <a:extLst>
              <a:ext uri="{FF2B5EF4-FFF2-40B4-BE49-F238E27FC236}">
                <a16:creationId xmlns:a16="http://schemas.microsoft.com/office/drawing/2014/main" id="{A27D1B42-CE1E-6AB5-E981-BAD2F98C74C6}"/>
              </a:ext>
            </a:extLst>
          </p:cNvPr>
          <p:cNvSpPr txBox="1"/>
          <p:nvPr/>
        </p:nvSpPr>
        <p:spPr>
          <a:xfrm>
            <a:off x="2057400" y="3819876"/>
            <a:ext cx="5257800" cy="307777"/>
          </a:xfrm>
          <a:prstGeom prst="rect">
            <a:avLst/>
          </a:prstGeom>
          <a:noFill/>
        </p:spPr>
        <p:txBody>
          <a:bodyPr wrap="square">
            <a:spAutoFit/>
          </a:bodyPr>
          <a:lstStyle/>
          <a:p>
            <a:pPr algn="ctr"/>
            <a:r>
              <a:rPr lang="en-IN" sz="1400" b="1" i="1" spc="15" dirty="0">
                <a:solidFill>
                  <a:srgbClr val="333333"/>
                </a:solidFill>
                <a:latin typeface="Times New Roman"/>
                <a:cs typeface="Times New Roman"/>
              </a:rPr>
              <a:t>Schematic representation </a:t>
            </a:r>
            <a:r>
              <a:rPr lang="en-IN" sz="1400" b="1" i="1" spc="10" dirty="0">
                <a:solidFill>
                  <a:srgbClr val="333333"/>
                </a:solidFill>
                <a:latin typeface="Times New Roman"/>
                <a:cs typeface="Times New Roman"/>
              </a:rPr>
              <a:t>of</a:t>
            </a:r>
            <a:r>
              <a:rPr lang="en-IN" sz="1400" b="1" i="1" dirty="0">
                <a:solidFill>
                  <a:srgbClr val="333333"/>
                </a:solidFill>
                <a:latin typeface="Times New Roman"/>
                <a:cs typeface="Times New Roman"/>
              </a:rPr>
              <a:t> </a:t>
            </a:r>
            <a:r>
              <a:rPr lang="en-IN" sz="1400" b="1" i="1" spc="15" dirty="0">
                <a:solidFill>
                  <a:srgbClr val="333333"/>
                </a:solidFill>
                <a:latin typeface="Times New Roman"/>
                <a:cs typeface="Times New Roman"/>
              </a:rPr>
              <a:t>plate</a:t>
            </a:r>
            <a:endParaRPr lang="en-IN"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2592" y="124348"/>
            <a:ext cx="2718816" cy="239420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014978" y="4212113"/>
            <a:ext cx="1114044" cy="1475232"/>
          </a:xfrm>
          <a:prstGeom prst="rect">
            <a:avLst/>
          </a:prstGeom>
          <a:blipFill>
            <a:blip r:embed="rId3" cstate="print"/>
            <a:stretch>
              <a:fillRect/>
            </a:stretch>
          </a:blipFill>
        </p:spPr>
        <p:txBody>
          <a:bodyPr wrap="square" lIns="0" tIns="0" rIns="0" bIns="0" rtlCol="0"/>
          <a:lstStyle/>
          <a:p>
            <a:pPr algn="ctr"/>
            <a:endParaRPr dirty="0"/>
          </a:p>
        </p:txBody>
      </p:sp>
      <p:sp>
        <p:nvSpPr>
          <p:cNvPr id="8" name="object 8"/>
          <p:cNvSpPr txBox="1"/>
          <p:nvPr/>
        </p:nvSpPr>
        <p:spPr>
          <a:xfrm>
            <a:off x="3386200" y="5854516"/>
            <a:ext cx="2642870" cy="228268"/>
          </a:xfrm>
          <a:prstGeom prst="rect">
            <a:avLst/>
          </a:prstGeom>
        </p:spPr>
        <p:txBody>
          <a:bodyPr vert="horz" wrap="square" lIns="0" tIns="12700" rIns="0" bIns="0" rtlCol="0">
            <a:spAutoFit/>
          </a:bodyPr>
          <a:lstStyle/>
          <a:p>
            <a:pPr marL="12700">
              <a:lnSpc>
                <a:spcPct val="100000"/>
              </a:lnSpc>
              <a:spcBef>
                <a:spcPts val="100"/>
              </a:spcBef>
            </a:pPr>
            <a:r>
              <a:rPr sz="1400" b="1" i="1" dirty="0">
                <a:latin typeface="Times New Roman" panose="02020603050405020304" pitchFamily="18" charset="0"/>
                <a:cs typeface="Times New Roman" panose="02020603050405020304" pitchFamily="18" charset="0"/>
              </a:rPr>
              <a:t>final components </a:t>
            </a:r>
            <a:r>
              <a:rPr sz="1400" b="1" i="1" spc="-5" dirty="0">
                <a:latin typeface="Times New Roman" panose="02020603050405020304" pitchFamily="18" charset="0"/>
                <a:cs typeface="Times New Roman" panose="02020603050405020304" pitchFamily="18" charset="0"/>
              </a:rPr>
              <a:t>of </a:t>
            </a:r>
            <a:r>
              <a:rPr sz="1400" b="1" i="1" dirty="0">
                <a:latin typeface="Times New Roman" panose="02020603050405020304" pitchFamily="18" charset="0"/>
                <a:cs typeface="Times New Roman" panose="02020603050405020304" pitchFamily="18" charset="0"/>
              </a:rPr>
              <a:t>plate</a:t>
            </a:r>
            <a:r>
              <a:rPr sz="1400" b="1" i="1" spc="-125" dirty="0">
                <a:latin typeface="Times New Roman" panose="02020603050405020304" pitchFamily="18" charset="0"/>
                <a:cs typeface="Times New Roman" panose="02020603050405020304" pitchFamily="18" charset="0"/>
              </a:rPr>
              <a:t> </a:t>
            </a:r>
            <a:r>
              <a:rPr sz="1400" b="1" i="1" spc="-5" dirty="0">
                <a:latin typeface="Times New Roman" panose="02020603050405020304" pitchFamily="18" charset="0"/>
                <a:cs typeface="Times New Roman" panose="02020603050405020304" pitchFamily="18" charset="0"/>
              </a:rPr>
              <a:t>specimen</a:t>
            </a:r>
            <a:endParaRPr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AE663C8-2EBF-AD41-95EF-1E44023C119F}"/>
              </a:ext>
            </a:extLst>
          </p:cNvPr>
          <p:cNvSpPr txBox="1"/>
          <p:nvPr/>
        </p:nvSpPr>
        <p:spPr>
          <a:xfrm>
            <a:off x="3793235" y="2590030"/>
            <a:ext cx="1828800" cy="584775"/>
          </a:xfrm>
          <a:prstGeom prst="rect">
            <a:avLst/>
          </a:prstGeom>
          <a:noFill/>
        </p:spPr>
        <p:txBody>
          <a:bodyPr wrap="square">
            <a:spAutoFit/>
          </a:bodyPr>
          <a:lstStyle/>
          <a:p>
            <a:pPr algn="ctr"/>
            <a:r>
              <a:rPr lang="en-IN" sz="1400" b="1" i="1" dirty="0">
                <a:latin typeface="Times New Roman" panose="02020603050405020304" pitchFamily="18" charset="0"/>
                <a:cs typeface="Times New Roman" panose="02020603050405020304" pitchFamily="18" charset="0"/>
              </a:rPr>
              <a:t>STL format of plate</a:t>
            </a:r>
          </a:p>
          <a:p>
            <a:pPr algn="ctr"/>
            <a:endParaRPr lang="en-IN" dirty="0"/>
          </a:p>
        </p:txBody>
      </p:sp>
      <p:sp>
        <p:nvSpPr>
          <p:cNvPr id="5" name="TextBox 4">
            <a:extLst>
              <a:ext uri="{FF2B5EF4-FFF2-40B4-BE49-F238E27FC236}">
                <a16:creationId xmlns:a16="http://schemas.microsoft.com/office/drawing/2014/main" id="{1803D2AA-2C47-AB70-DD2E-F2B48CE741A9}"/>
              </a:ext>
            </a:extLst>
          </p:cNvPr>
          <p:cNvSpPr txBox="1"/>
          <p:nvPr/>
        </p:nvSpPr>
        <p:spPr>
          <a:xfrm>
            <a:off x="478534" y="2982560"/>
            <a:ext cx="8665465" cy="848950"/>
          </a:xfrm>
          <a:prstGeom prst="rect">
            <a:avLst/>
          </a:prstGeom>
          <a:noFill/>
        </p:spPr>
        <p:txBody>
          <a:bodyPr wrap="square">
            <a:spAutoFit/>
          </a:bodyPr>
          <a:lstStyle/>
          <a:p>
            <a:pPr marL="298450" indent="-285750">
              <a:lnSpc>
                <a:spcPct val="100000"/>
              </a:lnSpc>
              <a:buFont typeface="Wingdings" panose="05000000000000000000" pitchFamily="2" charset="2"/>
              <a:buChar char="§"/>
              <a:tabLst>
                <a:tab pos="1049020" algn="l"/>
                <a:tab pos="1955800" algn="l"/>
                <a:tab pos="2983230" algn="l"/>
                <a:tab pos="3896360" algn="l"/>
                <a:tab pos="4735830" algn="l"/>
                <a:tab pos="5330190" algn="l"/>
                <a:tab pos="5688330" algn="l"/>
                <a:tab pos="6958330" algn="l"/>
                <a:tab pos="7369809" algn="l"/>
                <a:tab pos="7859395" algn="l"/>
              </a:tabLst>
            </a:pPr>
            <a:r>
              <a:rPr lang="en-US" sz="2000" spc="15" dirty="0">
                <a:solidFill>
                  <a:srgbClr val="333333"/>
                </a:solidFill>
                <a:latin typeface="Times New Roman"/>
                <a:cs typeface="Times New Roman"/>
              </a:rPr>
              <a:t>A</a:t>
            </a:r>
            <a:r>
              <a:rPr lang="en-US" sz="2000" spc="25" dirty="0">
                <a:solidFill>
                  <a:srgbClr val="333333"/>
                </a:solidFill>
                <a:latin typeface="Times New Roman"/>
                <a:cs typeface="Times New Roman"/>
              </a:rPr>
              <a:t>c</a:t>
            </a:r>
            <a:r>
              <a:rPr lang="en-US" sz="2000" spc="10" dirty="0">
                <a:solidFill>
                  <a:srgbClr val="333333"/>
                </a:solidFill>
                <a:latin typeface="Times New Roman"/>
                <a:cs typeface="Times New Roman"/>
              </a:rPr>
              <a:t>t</a:t>
            </a:r>
            <a:r>
              <a:rPr lang="en-US" sz="2000" spc="20" dirty="0">
                <a:solidFill>
                  <a:srgbClr val="333333"/>
                </a:solidFill>
                <a:latin typeface="Times New Roman"/>
                <a:cs typeface="Times New Roman"/>
              </a:rPr>
              <a:t>u</a:t>
            </a:r>
            <a:r>
              <a:rPr lang="en-US" sz="2000" spc="10" dirty="0">
                <a:solidFill>
                  <a:srgbClr val="333333"/>
                </a:solidFill>
                <a:latin typeface="Times New Roman"/>
                <a:cs typeface="Times New Roman"/>
              </a:rPr>
              <a:t>a</a:t>
            </a:r>
            <a:r>
              <a:rPr lang="en-US" sz="2000" dirty="0">
                <a:solidFill>
                  <a:srgbClr val="333333"/>
                </a:solidFill>
                <a:latin typeface="Times New Roman"/>
                <a:cs typeface="Times New Roman"/>
              </a:rPr>
              <a:t>l	</a:t>
            </a:r>
            <a:r>
              <a:rPr lang="en-US" sz="2000" spc="20" dirty="0">
                <a:solidFill>
                  <a:srgbClr val="333333"/>
                </a:solidFill>
                <a:latin typeface="Times New Roman"/>
                <a:cs typeface="Times New Roman"/>
              </a:rPr>
              <a:t>b</a:t>
            </a:r>
            <a:r>
              <a:rPr lang="en-US" sz="2000" spc="5" dirty="0">
                <a:solidFill>
                  <a:srgbClr val="333333"/>
                </a:solidFill>
                <a:latin typeface="Times New Roman"/>
                <a:cs typeface="Times New Roman"/>
              </a:rPr>
              <a:t>u</a:t>
            </a:r>
            <a:r>
              <a:rPr lang="en-US" sz="2000" spc="10" dirty="0">
                <a:solidFill>
                  <a:srgbClr val="333333"/>
                </a:solidFill>
                <a:latin typeface="Times New Roman"/>
                <a:cs typeface="Times New Roman"/>
              </a:rPr>
              <a:t>i</a:t>
            </a:r>
            <a:r>
              <a:rPr lang="en-US" sz="2000" spc="25" dirty="0">
                <a:solidFill>
                  <a:srgbClr val="333333"/>
                </a:solidFill>
                <a:latin typeface="Times New Roman"/>
                <a:cs typeface="Times New Roman"/>
              </a:rPr>
              <a:t>l</a:t>
            </a:r>
            <a:r>
              <a:rPr lang="en-US" sz="2000" spc="5" dirty="0">
                <a:solidFill>
                  <a:srgbClr val="333333"/>
                </a:solidFill>
                <a:latin typeface="Times New Roman"/>
                <a:cs typeface="Times New Roman"/>
              </a:rPr>
              <a:t>d</a:t>
            </a:r>
            <a:r>
              <a:rPr lang="en-US" sz="2000" spc="25" dirty="0">
                <a:solidFill>
                  <a:srgbClr val="333333"/>
                </a:solidFill>
                <a:latin typeface="Times New Roman"/>
                <a:cs typeface="Times New Roman"/>
              </a:rPr>
              <a:t>i</a:t>
            </a:r>
            <a:r>
              <a:rPr lang="en-US" sz="2000" spc="20" dirty="0">
                <a:solidFill>
                  <a:srgbClr val="333333"/>
                </a:solidFill>
                <a:latin typeface="Times New Roman"/>
                <a:cs typeface="Times New Roman"/>
              </a:rPr>
              <a:t>n</a:t>
            </a:r>
            <a:r>
              <a:rPr lang="en-US" sz="2000" dirty="0">
                <a:solidFill>
                  <a:srgbClr val="333333"/>
                </a:solidFill>
                <a:latin typeface="Times New Roman"/>
                <a:cs typeface="Times New Roman"/>
              </a:rPr>
              <a:t>g	</a:t>
            </a:r>
            <a:r>
              <a:rPr lang="en-US" sz="2000" spc="20" dirty="0">
                <a:solidFill>
                  <a:srgbClr val="333333"/>
                </a:solidFill>
                <a:latin typeface="Times New Roman"/>
                <a:cs typeface="Times New Roman"/>
              </a:rPr>
              <a:t>o</a:t>
            </a:r>
            <a:r>
              <a:rPr lang="en-US" sz="2000" dirty="0">
                <a:solidFill>
                  <a:srgbClr val="333333"/>
                </a:solidFill>
                <a:latin typeface="Times New Roman"/>
                <a:cs typeface="Times New Roman"/>
              </a:rPr>
              <a:t>f </a:t>
            </a:r>
            <a:r>
              <a:rPr lang="en-US" sz="2000" spc="95" dirty="0">
                <a:solidFill>
                  <a:srgbClr val="333333"/>
                </a:solidFill>
                <a:latin typeface="Times New Roman"/>
                <a:cs typeface="Times New Roman"/>
              </a:rPr>
              <a:t> </a:t>
            </a:r>
            <a:r>
              <a:rPr lang="en-US" sz="2000" spc="10" dirty="0">
                <a:solidFill>
                  <a:srgbClr val="333333"/>
                </a:solidFill>
                <a:latin typeface="Times New Roman"/>
                <a:cs typeface="Times New Roman"/>
              </a:rPr>
              <a:t>m</a:t>
            </a:r>
            <a:r>
              <a:rPr lang="en-US" sz="2000" spc="20" dirty="0">
                <a:solidFill>
                  <a:srgbClr val="333333"/>
                </a:solidFill>
                <a:latin typeface="Times New Roman"/>
                <a:cs typeface="Times New Roman"/>
              </a:rPr>
              <a:t>o</a:t>
            </a:r>
            <a:r>
              <a:rPr lang="en-US" sz="2000" spc="5" dirty="0">
                <a:solidFill>
                  <a:srgbClr val="333333"/>
                </a:solidFill>
                <a:latin typeface="Times New Roman"/>
                <a:cs typeface="Times New Roman"/>
              </a:rPr>
              <a:t>d</a:t>
            </a:r>
            <a:r>
              <a:rPr lang="en-US" sz="2000" spc="10" dirty="0">
                <a:solidFill>
                  <a:srgbClr val="333333"/>
                </a:solidFill>
                <a:latin typeface="Times New Roman"/>
                <a:cs typeface="Times New Roman"/>
              </a:rPr>
              <a:t>e</a:t>
            </a:r>
            <a:r>
              <a:rPr lang="en-US" sz="2000" dirty="0">
                <a:solidFill>
                  <a:srgbClr val="333333"/>
                </a:solidFill>
                <a:latin typeface="Times New Roman"/>
                <a:cs typeface="Times New Roman"/>
              </a:rPr>
              <a:t>l	</a:t>
            </a:r>
            <a:r>
              <a:rPr lang="en-US" sz="2000" spc="25" dirty="0">
                <a:solidFill>
                  <a:srgbClr val="333333"/>
                </a:solidFill>
                <a:latin typeface="Times New Roman"/>
                <a:cs typeface="Times New Roman"/>
              </a:rPr>
              <a:t>i</a:t>
            </a:r>
            <a:r>
              <a:rPr lang="en-US" sz="2000" dirty="0">
                <a:solidFill>
                  <a:srgbClr val="333333"/>
                </a:solidFill>
                <a:latin typeface="Times New Roman"/>
                <a:cs typeface="Times New Roman"/>
              </a:rPr>
              <a:t>s </a:t>
            </a:r>
            <a:r>
              <a:rPr lang="en-US" sz="2000" spc="90" dirty="0">
                <a:solidFill>
                  <a:srgbClr val="333333"/>
                </a:solidFill>
                <a:latin typeface="Times New Roman"/>
                <a:cs typeface="Times New Roman"/>
              </a:rPr>
              <a:t> </a:t>
            </a:r>
            <a:r>
              <a:rPr lang="en-US" sz="2000" spc="10" dirty="0">
                <a:solidFill>
                  <a:srgbClr val="333333"/>
                </a:solidFill>
                <a:latin typeface="Times New Roman"/>
                <a:cs typeface="Times New Roman"/>
              </a:rPr>
              <a:t>m</a:t>
            </a:r>
            <a:r>
              <a:rPr lang="en-US" sz="2000" spc="25" dirty="0">
                <a:solidFill>
                  <a:srgbClr val="333333"/>
                </a:solidFill>
                <a:latin typeface="Times New Roman"/>
                <a:cs typeface="Times New Roman"/>
              </a:rPr>
              <a:t>a</a:t>
            </a:r>
            <a:r>
              <a:rPr lang="en-US" sz="2000" spc="20" dirty="0">
                <a:solidFill>
                  <a:srgbClr val="333333"/>
                </a:solidFill>
                <a:latin typeface="Times New Roman"/>
                <a:cs typeface="Times New Roman"/>
              </a:rPr>
              <a:t>d</a:t>
            </a:r>
            <a:r>
              <a:rPr lang="en-US" sz="2000" dirty="0">
                <a:solidFill>
                  <a:srgbClr val="333333"/>
                </a:solidFill>
                <a:latin typeface="Times New Roman"/>
                <a:cs typeface="Times New Roman"/>
              </a:rPr>
              <a:t>e	</a:t>
            </a:r>
            <a:r>
              <a:rPr lang="en-US" sz="2000" spc="10" dirty="0">
                <a:solidFill>
                  <a:srgbClr val="333333"/>
                </a:solidFill>
                <a:latin typeface="Times New Roman"/>
                <a:cs typeface="Times New Roman"/>
              </a:rPr>
              <a:t>mel</a:t>
            </a:r>
            <a:r>
              <a:rPr lang="en-US" sz="2000" spc="25" dirty="0">
                <a:solidFill>
                  <a:srgbClr val="333333"/>
                </a:solidFill>
                <a:latin typeface="Times New Roman"/>
                <a:cs typeface="Times New Roman"/>
              </a:rPr>
              <a:t>t</a:t>
            </a:r>
            <a:r>
              <a:rPr lang="en-US" sz="2000" spc="10" dirty="0">
                <a:solidFill>
                  <a:srgbClr val="333333"/>
                </a:solidFill>
                <a:latin typeface="Times New Roman"/>
                <a:cs typeface="Times New Roman"/>
              </a:rPr>
              <a:t>i</a:t>
            </a:r>
            <a:r>
              <a:rPr lang="en-US" sz="2000" spc="20" dirty="0">
                <a:solidFill>
                  <a:srgbClr val="333333"/>
                </a:solidFill>
                <a:latin typeface="Times New Roman"/>
                <a:cs typeface="Times New Roman"/>
              </a:rPr>
              <a:t>n</a:t>
            </a:r>
            <a:r>
              <a:rPr lang="en-US" sz="2000" dirty="0">
                <a:solidFill>
                  <a:srgbClr val="333333"/>
                </a:solidFill>
                <a:latin typeface="Times New Roman"/>
                <a:cs typeface="Times New Roman"/>
              </a:rPr>
              <a:t>g	</a:t>
            </a:r>
            <a:r>
              <a:rPr lang="en-US" sz="2000" spc="10" dirty="0">
                <a:solidFill>
                  <a:srgbClr val="333333"/>
                </a:solidFill>
                <a:latin typeface="Times New Roman"/>
                <a:cs typeface="Times New Roman"/>
              </a:rPr>
              <a:t>la</a:t>
            </a:r>
            <a:r>
              <a:rPr lang="en-US" sz="2000" spc="30" dirty="0">
                <a:solidFill>
                  <a:srgbClr val="333333"/>
                </a:solidFill>
                <a:latin typeface="Times New Roman"/>
                <a:cs typeface="Times New Roman"/>
              </a:rPr>
              <a:t>y</a:t>
            </a:r>
            <a:r>
              <a:rPr lang="en-US" sz="2000" spc="10" dirty="0">
                <a:solidFill>
                  <a:srgbClr val="333333"/>
                </a:solidFill>
                <a:latin typeface="Times New Roman"/>
                <a:cs typeface="Times New Roman"/>
              </a:rPr>
              <a:t>e</a:t>
            </a:r>
            <a:r>
              <a:rPr lang="en-US" sz="2000" dirty="0">
                <a:solidFill>
                  <a:srgbClr val="333333"/>
                </a:solidFill>
                <a:latin typeface="Times New Roman"/>
                <a:cs typeface="Times New Roman"/>
              </a:rPr>
              <a:t>r	</a:t>
            </a:r>
            <a:r>
              <a:rPr lang="en-US" sz="2000" spc="10" dirty="0">
                <a:solidFill>
                  <a:srgbClr val="333333"/>
                </a:solidFill>
                <a:latin typeface="Times New Roman"/>
                <a:cs typeface="Times New Roman"/>
              </a:rPr>
              <a:t>b</a:t>
            </a:r>
            <a:r>
              <a:rPr lang="en-US" sz="2000" dirty="0">
                <a:solidFill>
                  <a:srgbClr val="333333"/>
                </a:solidFill>
                <a:latin typeface="Times New Roman"/>
                <a:cs typeface="Times New Roman"/>
              </a:rPr>
              <a:t>y	</a:t>
            </a:r>
            <a:r>
              <a:rPr lang="en-US" sz="2000" spc="10" dirty="0">
                <a:solidFill>
                  <a:srgbClr val="333333"/>
                </a:solidFill>
                <a:latin typeface="Times New Roman"/>
                <a:cs typeface="Times New Roman"/>
              </a:rPr>
              <a:t>l</a:t>
            </a:r>
            <a:r>
              <a:rPr lang="en-US" sz="2000" dirty="0">
                <a:solidFill>
                  <a:srgbClr val="333333"/>
                </a:solidFill>
                <a:latin typeface="Times New Roman"/>
                <a:cs typeface="Times New Roman"/>
              </a:rPr>
              <a:t>a</a:t>
            </a:r>
            <a:r>
              <a:rPr lang="en-US" sz="2000" spc="35" dirty="0">
                <a:solidFill>
                  <a:srgbClr val="333333"/>
                </a:solidFill>
                <a:latin typeface="Times New Roman"/>
                <a:cs typeface="Times New Roman"/>
              </a:rPr>
              <a:t>y</a:t>
            </a:r>
            <a:r>
              <a:rPr lang="en-US" sz="2000" spc="10" dirty="0">
                <a:solidFill>
                  <a:srgbClr val="333333"/>
                </a:solidFill>
                <a:latin typeface="Times New Roman"/>
                <a:cs typeface="Times New Roman"/>
              </a:rPr>
              <a:t>e</a:t>
            </a:r>
            <a:r>
              <a:rPr lang="en-US" sz="2000" spc="30" dirty="0">
                <a:solidFill>
                  <a:srgbClr val="333333"/>
                </a:solidFill>
                <a:latin typeface="Times New Roman"/>
                <a:cs typeface="Times New Roman"/>
              </a:rPr>
              <a:t>r</a:t>
            </a:r>
            <a:r>
              <a:rPr lang="en-US" sz="2000" dirty="0">
                <a:solidFill>
                  <a:srgbClr val="333333"/>
                </a:solidFill>
                <a:latin typeface="Times New Roman"/>
                <a:cs typeface="Times New Roman"/>
              </a:rPr>
              <a:t>. </a:t>
            </a:r>
            <a:r>
              <a:rPr lang="en-US" sz="2000" spc="90" dirty="0">
                <a:solidFill>
                  <a:srgbClr val="333333"/>
                </a:solidFill>
                <a:latin typeface="Times New Roman"/>
                <a:cs typeface="Times New Roman"/>
              </a:rPr>
              <a:t> </a:t>
            </a:r>
            <a:r>
              <a:rPr lang="en-US" sz="2000" spc="15" dirty="0">
                <a:solidFill>
                  <a:srgbClr val="333333"/>
                </a:solidFill>
                <a:latin typeface="Times New Roman"/>
                <a:cs typeface="Times New Roman"/>
              </a:rPr>
              <a:t>O</a:t>
            </a:r>
            <a:r>
              <a:rPr lang="en-US" sz="2000" spc="20" dirty="0">
                <a:solidFill>
                  <a:srgbClr val="333333"/>
                </a:solidFill>
                <a:latin typeface="Times New Roman"/>
                <a:cs typeface="Times New Roman"/>
              </a:rPr>
              <a:t>n</a:t>
            </a:r>
            <a:r>
              <a:rPr lang="en-US" sz="2000" spc="10" dirty="0">
                <a:solidFill>
                  <a:srgbClr val="333333"/>
                </a:solidFill>
                <a:latin typeface="Times New Roman"/>
                <a:cs typeface="Times New Roman"/>
              </a:rPr>
              <a:t>c</a:t>
            </a:r>
            <a:r>
              <a:rPr lang="en-US" sz="2000" dirty="0">
                <a:solidFill>
                  <a:srgbClr val="333333"/>
                </a:solidFill>
                <a:latin typeface="Times New Roman"/>
                <a:cs typeface="Times New Roman"/>
              </a:rPr>
              <a:t>e	 </a:t>
            </a:r>
            <a:r>
              <a:rPr lang="en-US" sz="2000" spc="25" dirty="0">
                <a:solidFill>
                  <a:srgbClr val="333333"/>
                </a:solidFill>
                <a:latin typeface="Times New Roman"/>
                <a:cs typeface="Times New Roman"/>
              </a:rPr>
              <a:t>t</a:t>
            </a:r>
            <a:r>
              <a:rPr lang="en-US" sz="2000" spc="5" dirty="0">
                <a:solidFill>
                  <a:srgbClr val="333333"/>
                </a:solidFill>
                <a:latin typeface="Times New Roman"/>
                <a:cs typeface="Times New Roman"/>
              </a:rPr>
              <a:t>h</a:t>
            </a:r>
            <a:r>
              <a:rPr lang="en-US" sz="2000" dirty="0">
                <a:solidFill>
                  <a:srgbClr val="333333"/>
                </a:solidFill>
                <a:latin typeface="Times New Roman"/>
                <a:cs typeface="Times New Roman"/>
              </a:rPr>
              <a:t>e	</a:t>
            </a:r>
            <a:r>
              <a:rPr lang="en-US" sz="2000" spc="5" dirty="0">
                <a:solidFill>
                  <a:srgbClr val="333333"/>
                </a:solidFill>
                <a:latin typeface="Times New Roman"/>
                <a:cs typeface="Times New Roman"/>
              </a:rPr>
              <a:t>p</a:t>
            </a:r>
            <a:r>
              <a:rPr lang="en-US" sz="2000" spc="25" dirty="0">
                <a:solidFill>
                  <a:srgbClr val="333333"/>
                </a:solidFill>
                <a:latin typeface="Times New Roman"/>
                <a:cs typeface="Times New Roman"/>
              </a:rPr>
              <a:t>a</a:t>
            </a:r>
            <a:r>
              <a:rPr lang="en-US" sz="2000" spc="10" dirty="0">
                <a:solidFill>
                  <a:srgbClr val="333333"/>
                </a:solidFill>
                <a:latin typeface="Times New Roman"/>
                <a:cs typeface="Times New Roman"/>
              </a:rPr>
              <a:t>r</a:t>
            </a:r>
            <a:r>
              <a:rPr lang="en-US" sz="2000" dirty="0">
                <a:solidFill>
                  <a:srgbClr val="333333"/>
                </a:solidFill>
                <a:latin typeface="Times New Roman"/>
                <a:cs typeface="Times New Roman"/>
              </a:rPr>
              <a:t>t	</a:t>
            </a:r>
            <a:r>
              <a:rPr lang="en-US" sz="2000" spc="15" dirty="0">
                <a:solidFill>
                  <a:srgbClr val="333333"/>
                </a:solidFill>
                <a:latin typeface="Times New Roman"/>
                <a:cs typeface="Times New Roman"/>
              </a:rPr>
              <a:t>is</a:t>
            </a:r>
            <a:endParaRPr lang="en-US" sz="2000" dirty="0">
              <a:latin typeface="Times New Roman"/>
              <a:cs typeface="Times New Roman"/>
            </a:endParaRPr>
          </a:p>
          <a:p>
            <a:pPr marL="299085">
              <a:lnSpc>
                <a:spcPct val="100000"/>
              </a:lnSpc>
              <a:spcBef>
                <a:spcPts val="1085"/>
              </a:spcBef>
            </a:pPr>
            <a:r>
              <a:rPr lang="en-US" sz="2000" spc="15" dirty="0">
                <a:solidFill>
                  <a:srgbClr val="333333"/>
                </a:solidFill>
                <a:latin typeface="Times New Roman"/>
                <a:cs typeface="Times New Roman"/>
              </a:rPr>
              <a:t>manufactured, </a:t>
            </a:r>
            <a:r>
              <a:rPr lang="en-US" sz="2000" spc="10" dirty="0">
                <a:solidFill>
                  <a:srgbClr val="333333"/>
                </a:solidFill>
                <a:latin typeface="Times New Roman"/>
                <a:cs typeface="Times New Roman"/>
              </a:rPr>
              <a:t>it is </a:t>
            </a:r>
            <a:r>
              <a:rPr lang="en-US" sz="2000" spc="15" dirty="0">
                <a:solidFill>
                  <a:srgbClr val="333333"/>
                </a:solidFill>
                <a:latin typeface="Times New Roman"/>
                <a:cs typeface="Times New Roman"/>
              </a:rPr>
              <a:t>removed from build</a:t>
            </a:r>
            <a:r>
              <a:rPr lang="en-US" sz="2000" spc="95" dirty="0">
                <a:solidFill>
                  <a:srgbClr val="333333"/>
                </a:solidFill>
                <a:latin typeface="Times New Roman"/>
                <a:cs typeface="Times New Roman"/>
              </a:rPr>
              <a:t> </a:t>
            </a:r>
            <a:r>
              <a:rPr lang="en-US" sz="2000" spc="20" dirty="0">
                <a:solidFill>
                  <a:srgbClr val="333333"/>
                </a:solidFill>
                <a:latin typeface="Times New Roman"/>
                <a:cs typeface="Times New Roman"/>
              </a:rPr>
              <a:t>platform.</a:t>
            </a:r>
            <a:endParaRPr lang="en-US" sz="2000"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0715" cy="5959132"/>
          </a:xfrm>
          <a:prstGeom prst="rect">
            <a:avLst/>
          </a:prstGeom>
        </p:spPr>
        <p:txBody>
          <a:bodyPr vert="horz" wrap="square" lIns="0" tIns="12700" rIns="0" bIns="0" rtlCol="0">
            <a:spAutoFit/>
          </a:bodyPr>
          <a:lstStyle/>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Porosity is one of the major defects threatening mechanical properties in parts manufactured with Selected Laser Melting (SLM) method. </a:t>
            </a:r>
          </a:p>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Optimizing densification of materials is thus a key target of SLM as well as other similar methods to achieve the desired properties as per applications. </a:t>
            </a:r>
          </a:p>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Globally, SLM is changing the way organizations design and manufacture products. It is an emerging manufacturing technique. </a:t>
            </a:r>
          </a:p>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This technique is classified as additive layered manufacturing, as the component is built by adding material in layers. </a:t>
            </a:r>
          </a:p>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Components/parts manufactured by Selective Laser Melting (SLM) find a lot of applications in many industries like aerospace, biomedical and automobile.</a:t>
            </a:r>
          </a:p>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 Proposed research work investigates the effect of various process parameters such as direction of build manufactured by the SLM process of Stainless Steel 316L [SS316L].</a:t>
            </a:r>
          </a:p>
        </p:txBody>
      </p:sp>
      <p:sp>
        <p:nvSpPr>
          <p:cNvPr id="3" name="object 3"/>
          <p:cNvSpPr txBox="1">
            <a:spLocks noGrp="1"/>
          </p:cNvSpPr>
          <p:nvPr>
            <p:ph type="title"/>
          </p:nvPr>
        </p:nvSpPr>
        <p:spPr>
          <a:xfrm>
            <a:off x="494487" y="450596"/>
            <a:ext cx="1682114" cy="391160"/>
          </a:xfrm>
          <a:prstGeom prst="rect">
            <a:avLst/>
          </a:prstGeom>
        </p:spPr>
        <p:txBody>
          <a:bodyPr vert="horz" wrap="square" lIns="0" tIns="12700" rIns="0" bIns="0" rtlCol="0">
            <a:spAutoFit/>
          </a:bodyPr>
          <a:lstStyle/>
          <a:p>
            <a:pPr marL="12700">
              <a:lnSpc>
                <a:spcPct val="100000"/>
              </a:lnSpc>
              <a:spcBef>
                <a:spcPts val="100"/>
              </a:spcBef>
            </a:pPr>
            <a:r>
              <a:rPr spc="-5" dirty="0"/>
              <a:t>A</a:t>
            </a:r>
            <a:r>
              <a:rPr spc="-15" dirty="0"/>
              <a:t>B</a:t>
            </a:r>
            <a:r>
              <a:rPr spc="-5" dirty="0"/>
              <a:t>S</a:t>
            </a:r>
            <a:r>
              <a:rPr spc="-15" dirty="0"/>
              <a:t>T</a:t>
            </a:r>
            <a:r>
              <a:rPr spc="-5" dirty="0"/>
              <a:t>R</a:t>
            </a:r>
            <a:r>
              <a:rPr spc="-15" dirty="0"/>
              <a:t>A</a:t>
            </a:r>
            <a:r>
              <a:rPr spc="-5" dirty="0"/>
              <a:t>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7049313" cy="382156"/>
          </a:xfrm>
          <a:prstGeom prst="rect">
            <a:avLst/>
          </a:prstGeom>
        </p:spPr>
        <p:txBody>
          <a:bodyPr vert="horz" wrap="square" lIns="0" tIns="12700" rIns="0" bIns="0" rtlCol="0">
            <a:spAutoFit/>
          </a:bodyPr>
          <a:lstStyle/>
          <a:p>
            <a:pPr marL="12700">
              <a:lnSpc>
                <a:spcPct val="100000"/>
              </a:lnSpc>
              <a:spcBef>
                <a:spcPts val="100"/>
              </a:spcBef>
            </a:pPr>
            <a:r>
              <a:rPr lang="en-IN" b="1" dirty="0">
                <a:effectLst/>
                <a:latin typeface="Times New Roman" panose="02020603050405020304" pitchFamily="18" charset="0"/>
                <a:ea typeface="Times New Roman" panose="02020603050405020304" pitchFamily="18" charset="0"/>
              </a:rPr>
              <a:t> BASE </a:t>
            </a:r>
            <a:r>
              <a:rPr lang="en-IN" dirty="0">
                <a:latin typeface="Times New Roman" panose="02020603050405020304" pitchFamily="18" charset="0"/>
                <a:ea typeface="Times New Roman" panose="02020603050405020304" pitchFamily="18" charset="0"/>
              </a:rPr>
              <a:t>MATERIAL </a:t>
            </a:r>
            <a:r>
              <a:rPr lang="en-IN" b="1" dirty="0">
                <a:effectLst/>
                <a:latin typeface="Times New Roman" panose="02020603050405020304" pitchFamily="18" charset="0"/>
                <a:ea typeface="Times New Roman" panose="02020603050405020304" pitchFamily="18" charset="0"/>
              </a:rPr>
              <a:t>OF SS316L</a:t>
            </a:r>
            <a:r>
              <a:rPr lang="en-IN" dirty="0">
                <a:latin typeface="Times New Roman" panose="02020603050405020304" pitchFamily="18" charset="0"/>
                <a:ea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rPr>
              <a:t>PLATE</a:t>
            </a:r>
            <a:endParaRPr spc="-5" dirty="0"/>
          </a:p>
        </p:txBody>
      </p:sp>
      <p:pic>
        <p:nvPicPr>
          <p:cNvPr id="4" name="Picture 3">
            <a:extLst>
              <a:ext uri="{FF2B5EF4-FFF2-40B4-BE49-F238E27FC236}">
                <a16:creationId xmlns:a16="http://schemas.microsoft.com/office/drawing/2014/main" id="{9AA023AE-05ED-7896-2FFE-5B522ACFD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5257800" cy="3205848"/>
          </a:xfrm>
          <a:prstGeom prst="rect">
            <a:avLst/>
          </a:prstGeom>
        </p:spPr>
      </p:pic>
      <p:pic>
        <p:nvPicPr>
          <p:cNvPr id="6" name="Picture 5">
            <a:extLst>
              <a:ext uri="{FF2B5EF4-FFF2-40B4-BE49-F238E27FC236}">
                <a16:creationId xmlns:a16="http://schemas.microsoft.com/office/drawing/2014/main" id="{4D4B0020-2E6C-9389-644F-759490C65948}"/>
              </a:ext>
            </a:extLst>
          </p:cNvPr>
          <p:cNvPicPr>
            <a:picLocks noChangeAspect="1"/>
          </p:cNvPicPr>
          <p:nvPr/>
        </p:nvPicPr>
        <p:blipFill>
          <a:blip r:embed="rId3"/>
          <a:stretch>
            <a:fillRect/>
          </a:stretch>
        </p:blipFill>
        <p:spPr>
          <a:xfrm>
            <a:off x="5739493" y="1981200"/>
            <a:ext cx="3086100" cy="3205848"/>
          </a:xfrm>
          <a:prstGeom prst="rect">
            <a:avLst/>
          </a:prstGeom>
        </p:spPr>
      </p:pic>
    </p:spTree>
    <p:extLst>
      <p:ext uri="{BB962C8B-B14F-4D97-AF65-F5344CB8AC3E}">
        <p14:creationId xmlns:p14="http://schemas.microsoft.com/office/powerpoint/2010/main" val="1408217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7049313" cy="382156"/>
          </a:xfrm>
          <a:prstGeom prst="rect">
            <a:avLst/>
          </a:prstGeom>
        </p:spPr>
        <p:txBody>
          <a:bodyPr vert="horz" wrap="square" lIns="0" tIns="12700" rIns="0" bIns="0" rtlCol="0">
            <a:spAutoFit/>
          </a:bodyPr>
          <a:lstStyle/>
          <a:p>
            <a:pPr marL="12700">
              <a:lnSpc>
                <a:spcPct val="100000"/>
              </a:lnSpc>
              <a:spcBef>
                <a:spcPts val="100"/>
              </a:spcBef>
            </a:pPr>
            <a:r>
              <a:rPr lang="en-IN" b="1" dirty="0">
                <a:effectLst/>
                <a:latin typeface="Times New Roman" panose="02020603050405020304" pitchFamily="18" charset="0"/>
                <a:ea typeface="Times New Roman" panose="02020603050405020304" pitchFamily="18" charset="0"/>
              </a:rPr>
              <a:t>MICROSTRUCTURE OF SS316L BASE PLATE</a:t>
            </a:r>
            <a:endParaRPr spc="-5" dirty="0"/>
          </a:p>
        </p:txBody>
      </p:sp>
      <p:pic>
        <p:nvPicPr>
          <p:cNvPr id="5" name="Picture 4">
            <a:extLst>
              <a:ext uri="{FF2B5EF4-FFF2-40B4-BE49-F238E27FC236}">
                <a16:creationId xmlns:a16="http://schemas.microsoft.com/office/drawing/2014/main" id="{AE82F748-0AF2-FAFA-4227-247999177908}"/>
              </a:ext>
            </a:extLst>
          </p:cNvPr>
          <p:cNvPicPr>
            <a:picLocks noChangeAspect="1"/>
          </p:cNvPicPr>
          <p:nvPr/>
        </p:nvPicPr>
        <p:blipFill>
          <a:blip r:embed="rId2"/>
          <a:stretch>
            <a:fillRect/>
          </a:stretch>
        </p:blipFill>
        <p:spPr>
          <a:xfrm>
            <a:off x="1843801" y="914400"/>
            <a:ext cx="5456393" cy="4169880"/>
          </a:xfrm>
          <a:prstGeom prst="rect">
            <a:avLst/>
          </a:prstGeom>
        </p:spPr>
      </p:pic>
      <p:sp>
        <p:nvSpPr>
          <p:cNvPr id="7" name="TextBox 6">
            <a:extLst>
              <a:ext uri="{FF2B5EF4-FFF2-40B4-BE49-F238E27FC236}">
                <a16:creationId xmlns:a16="http://schemas.microsoft.com/office/drawing/2014/main" id="{7547AC2A-99B6-6DBD-9CE2-3117C2234610}"/>
              </a:ext>
            </a:extLst>
          </p:cNvPr>
          <p:cNvSpPr txBox="1"/>
          <p:nvPr/>
        </p:nvSpPr>
        <p:spPr>
          <a:xfrm>
            <a:off x="475842" y="5008080"/>
            <a:ext cx="8192313" cy="1289071"/>
          </a:xfrm>
          <a:prstGeom prst="rect">
            <a:avLst/>
          </a:prstGeom>
          <a:noFill/>
        </p:spPr>
        <p:txBody>
          <a:bodyPr wrap="square">
            <a:spAutoFit/>
          </a:bodyPr>
          <a:lstStyle/>
          <a:p>
            <a:pPr marL="342900" indent="-342900">
              <a:lnSpc>
                <a:spcPct val="150000"/>
              </a:lnSpc>
              <a:buAutoNum type="alphaLcParenR"/>
            </a:pPr>
            <a:r>
              <a:rPr lang="en-IN" dirty="0">
                <a:effectLst/>
                <a:latin typeface="Times New Roman" panose="02020603050405020304" pitchFamily="18" charset="0"/>
                <a:ea typeface="Calibri" panose="020F0502020204030204" pitchFamily="34" charset="0"/>
              </a:rPr>
              <a:t>shows the optical images of equi axed grains morphology observed in the matrix.</a:t>
            </a:r>
          </a:p>
          <a:p>
            <a:pPr marL="342900" indent="-342900">
              <a:lnSpc>
                <a:spcPct val="150000"/>
              </a:lnSpc>
              <a:buAutoNum type="alphaLcParenR"/>
            </a:pPr>
            <a:r>
              <a:rPr lang="en-IN" dirty="0">
                <a:effectLst/>
                <a:latin typeface="Times New Roman" panose="02020603050405020304" pitchFamily="18" charset="0"/>
                <a:ea typeface="Calibri" panose="020F0502020204030204" pitchFamily="34" charset="0"/>
              </a:rPr>
              <a:t>shows the micrograph higher magnification to resolve the grain boundaries.</a:t>
            </a:r>
          </a:p>
          <a:p>
            <a:pPr marL="342900" indent="-342900">
              <a:lnSpc>
                <a:spcPct val="150000"/>
              </a:lnSpc>
              <a:buAutoNum type="alphaLcParenR"/>
            </a:pPr>
            <a:r>
              <a:rPr lang="en-IN" dirty="0">
                <a:effectLst/>
                <a:latin typeface="Times New Roman" panose="02020603050405020304" pitchFamily="18" charset="0"/>
                <a:ea typeface="Calibri" panose="020F0502020204030204" pitchFamily="34" charset="0"/>
              </a:rPr>
              <a:t>shows the 500X magnification clearly indicates the grain boundaries are observed.</a:t>
            </a:r>
            <a:endParaRPr lang="en-IN"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521844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7049313" cy="382156"/>
          </a:xfrm>
          <a:prstGeom prst="rect">
            <a:avLst/>
          </a:prstGeom>
        </p:spPr>
        <p:txBody>
          <a:bodyPr vert="horz" wrap="square" lIns="0" tIns="12700" rIns="0" bIns="0" rtlCol="0">
            <a:spAutoFit/>
          </a:bodyPr>
          <a:lstStyle/>
          <a:p>
            <a:pPr marL="12700">
              <a:lnSpc>
                <a:spcPct val="100000"/>
              </a:lnSpc>
              <a:spcBef>
                <a:spcPts val="100"/>
              </a:spcBef>
            </a:pPr>
            <a:r>
              <a:rPr lang="en-IN" sz="2400" b="1" dirty="0">
                <a:effectLst/>
                <a:latin typeface="Times New Roman" panose="02020603050405020304" pitchFamily="18" charset="0"/>
                <a:ea typeface="Times New Roman" panose="02020603050405020304" pitchFamily="18" charset="0"/>
              </a:rPr>
              <a:t>ADDITIVELY MANUFACTURED SS316L  PLATE</a:t>
            </a:r>
            <a:endParaRPr spc="-5" dirty="0"/>
          </a:p>
        </p:txBody>
      </p:sp>
      <p:pic>
        <p:nvPicPr>
          <p:cNvPr id="5" name="Picture 4">
            <a:extLst>
              <a:ext uri="{FF2B5EF4-FFF2-40B4-BE49-F238E27FC236}">
                <a16:creationId xmlns:a16="http://schemas.microsoft.com/office/drawing/2014/main" id="{212E0AC2-DBBC-2AAE-9815-EB1A8A1D4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70364"/>
            <a:ext cx="4114800" cy="3124200"/>
          </a:xfrm>
          <a:prstGeom prst="rect">
            <a:avLst/>
          </a:prstGeom>
        </p:spPr>
      </p:pic>
      <p:pic>
        <p:nvPicPr>
          <p:cNvPr id="7" name="Picture 6">
            <a:extLst>
              <a:ext uri="{FF2B5EF4-FFF2-40B4-BE49-F238E27FC236}">
                <a16:creationId xmlns:a16="http://schemas.microsoft.com/office/drawing/2014/main" id="{F9AC036C-4964-8E5D-4EAA-EB9AB81EEEFE}"/>
              </a:ext>
            </a:extLst>
          </p:cNvPr>
          <p:cNvPicPr>
            <a:picLocks noChangeAspect="1"/>
          </p:cNvPicPr>
          <p:nvPr/>
        </p:nvPicPr>
        <p:blipFill rotWithShape="1">
          <a:blip r:embed="rId3">
            <a:extLst>
              <a:ext uri="{28A0092B-C50C-407E-A947-70E740481C1C}">
                <a14:useLocalDpi xmlns:a14="http://schemas.microsoft.com/office/drawing/2010/main" val="0"/>
              </a:ext>
            </a:extLst>
          </a:blip>
          <a:srcRect l="36323" r="12719" b="34146"/>
          <a:stretch/>
        </p:blipFill>
        <p:spPr>
          <a:xfrm>
            <a:off x="6019800" y="1825869"/>
            <a:ext cx="2286000" cy="3165231"/>
          </a:xfrm>
          <a:prstGeom prst="rect">
            <a:avLst/>
          </a:prstGeom>
        </p:spPr>
      </p:pic>
    </p:spTree>
    <p:extLst>
      <p:ext uri="{BB962C8B-B14F-4D97-AF65-F5344CB8AC3E}">
        <p14:creationId xmlns:p14="http://schemas.microsoft.com/office/powerpoint/2010/main" val="109140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8420913" cy="289823"/>
          </a:xfrm>
          <a:prstGeom prst="rect">
            <a:avLst/>
          </a:prstGeom>
        </p:spPr>
        <p:txBody>
          <a:bodyPr vert="horz" wrap="square" lIns="0" tIns="12700" rIns="0" bIns="0" rtlCol="0">
            <a:spAutoFit/>
          </a:bodyPr>
          <a:lstStyle/>
          <a:p>
            <a:pPr marL="12700">
              <a:lnSpc>
                <a:spcPct val="100000"/>
              </a:lnSpc>
              <a:spcBef>
                <a:spcPts val="100"/>
              </a:spcBef>
            </a:pPr>
            <a:r>
              <a:rPr lang="en-IN" sz="1800" b="1" dirty="0">
                <a:effectLst/>
                <a:latin typeface="Times New Roman" panose="02020603050405020304" pitchFamily="18" charset="0"/>
                <a:ea typeface="Times New Roman" panose="02020603050405020304" pitchFamily="18" charset="0"/>
              </a:rPr>
              <a:t>MICROSTRUCTURE OF ADDITIVELY MANUFACTURED SS316L  PLATE</a:t>
            </a:r>
            <a:endParaRPr spc="-5" dirty="0"/>
          </a:p>
        </p:txBody>
      </p:sp>
      <p:pic>
        <p:nvPicPr>
          <p:cNvPr id="3" name="Picture 2">
            <a:extLst>
              <a:ext uri="{FF2B5EF4-FFF2-40B4-BE49-F238E27FC236}">
                <a16:creationId xmlns:a16="http://schemas.microsoft.com/office/drawing/2014/main" id="{2A40908A-4FDF-FB90-77D2-1CAF17E0CC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4487" y="757737"/>
            <a:ext cx="5105400" cy="3741127"/>
          </a:xfrm>
          <a:prstGeom prst="rect">
            <a:avLst/>
          </a:prstGeom>
          <a:noFill/>
          <a:ln>
            <a:noFill/>
          </a:ln>
        </p:spPr>
      </p:pic>
      <p:sp>
        <p:nvSpPr>
          <p:cNvPr id="6" name="TextBox 5">
            <a:extLst>
              <a:ext uri="{FF2B5EF4-FFF2-40B4-BE49-F238E27FC236}">
                <a16:creationId xmlns:a16="http://schemas.microsoft.com/office/drawing/2014/main" id="{67F6411F-D010-8A63-7698-CDB51DE1EB17}"/>
              </a:ext>
            </a:extLst>
          </p:cNvPr>
          <p:cNvSpPr txBox="1"/>
          <p:nvPr/>
        </p:nvSpPr>
        <p:spPr>
          <a:xfrm>
            <a:off x="494487" y="4343400"/>
            <a:ext cx="8155025" cy="2957861"/>
          </a:xfrm>
          <a:prstGeom prst="rect">
            <a:avLst/>
          </a:prstGeom>
          <a:noFill/>
        </p:spPr>
        <p:txBody>
          <a:bodyPr wrap="square">
            <a:spAutoFit/>
          </a:bodyPr>
          <a:lstStyle/>
          <a:p>
            <a:pPr marL="342900" indent="-342900" algn="just">
              <a:lnSpc>
                <a:spcPct val="150000"/>
              </a:lnSpc>
              <a:buAutoNum type="alphaLcParenR"/>
            </a:pPr>
            <a:r>
              <a:rPr lang="en-IN" sz="1800" dirty="0">
                <a:effectLst/>
                <a:latin typeface="Times New Roman" panose="02020603050405020304" pitchFamily="18" charset="0"/>
                <a:ea typeface="Calibri" panose="020F0502020204030204" pitchFamily="34" charset="0"/>
              </a:rPr>
              <a:t>shows the micrograph fish scale morphology observed in the matrix. The matrix columnar grains along the grain boundaries with molten pool observed. </a:t>
            </a:r>
          </a:p>
          <a:p>
            <a:pPr marL="342900" indent="-342900" algn="just">
              <a:lnSpc>
                <a:spcPct val="150000"/>
              </a:lnSpc>
              <a:buAutoNum type="alphaLcParenR" startAt="2"/>
            </a:pPr>
            <a:r>
              <a:rPr lang="en-IN" sz="1800" dirty="0">
                <a:effectLst/>
                <a:latin typeface="Times New Roman" panose="02020603050405020304" pitchFamily="18" charset="0"/>
                <a:ea typeface="Calibri" panose="020F0502020204030204" pitchFamily="34" charset="0"/>
              </a:rPr>
              <a:t>shows the micrograph higher magnification to resolve the columnar sub structure.</a:t>
            </a:r>
          </a:p>
          <a:p>
            <a:pPr marL="342900" indent="-342900" algn="just">
              <a:lnSpc>
                <a:spcPct val="150000"/>
              </a:lnSpc>
              <a:buAutoNum type="alphaLcParenR" startAt="2"/>
            </a:pPr>
            <a:r>
              <a:rPr lang="en-IN" sz="1800" dirty="0">
                <a:effectLst/>
                <a:latin typeface="Times New Roman" panose="02020603050405020304" pitchFamily="18" charset="0"/>
                <a:ea typeface="Calibri" panose="020F0502020204030204" pitchFamily="34" charset="0"/>
              </a:rPr>
              <a:t>shows the 500X magnification clearly indicates the grain boundaries are observed fish scale structure. The fish scale structure remains the grain flow at the grain orientations.</a:t>
            </a:r>
            <a:endParaRPr lang="en-IN" dirty="0">
              <a:latin typeface="Times New Roman" panose="02020603050405020304" pitchFamily="18" charset="0"/>
              <a:ea typeface="Calibri" panose="020F0502020204030204" pitchFamily="34" charset="0"/>
            </a:endParaRPr>
          </a:p>
          <a:p>
            <a:pPr algn="just">
              <a:lnSpc>
                <a:spcPct val="150000"/>
              </a:lnSpc>
            </a:pPr>
            <a:endParaRPr lang="en-IN" dirty="0"/>
          </a:p>
        </p:txBody>
      </p:sp>
      <p:sp>
        <p:nvSpPr>
          <p:cNvPr id="5" name="TextBox 4">
            <a:extLst>
              <a:ext uri="{FF2B5EF4-FFF2-40B4-BE49-F238E27FC236}">
                <a16:creationId xmlns:a16="http://schemas.microsoft.com/office/drawing/2014/main" id="{92F120CE-46D5-C50F-D79A-02CF8FD27AD4}"/>
              </a:ext>
            </a:extLst>
          </p:cNvPr>
          <p:cNvSpPr txBox="1"/>
          <p:nvPr/>
        </p:nvSpPr>
        <p:spPr>
          <a:xfrm>
            <a:off x="5599887" y="1839573"/>
            <a:ext cx="3395177" cy="1329659"/>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Stainless steel 316L is made in horizontal position in SLM 280 machine</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93467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8573313" cy="751488"/>
          </a:xfrm>
          <a:prstGeom prst="rect">
            <a:avLst/>
          </a:prstGeom>
        </p:spPr>
        <p:txBody>
          <a:bodyPr vert="horz" wrap="square" lIns="0" tIns="12700" rIns="0" bIns="0" rtlCol="0">
            <a:spAutoFit/>
          </a:bodyPr>
          <a:lstStyle/>
          <a:p>
            <a:pPr marL="12700">
              <a:lnSpc>
                <a:spcPct val="100000"/>
              </a:lnSpc>
              <a:spcBef>
                <a:spcPts val="100"/>
              </a:spcBef>
            </a:pPr>
            <a:r>
              <a:rPr lang="en-IN" sz="2400" b="1" dirty="0">
                <a:effectLst/>
                <a:latin typeface="Times New Roman" panose="02020603050405020304" pitchFamily="18" charset="0"/>
                <a:ea typeface="Times New Roman" panose="02020603050405020304" pitchFamily="18" charset="0"/>
              </a:rPr>
              <a:t>ADDITIVELY MANUFACTURED SS316L  PLATE WITH HEAT TREATMENT</a:t>
            </a:r>
            <a:endParaRPr spc="-5" dirty="0"/>
          </a:p>
        </p:txBody>
      </p:sp>
      <p:pic>
        <p:nvPicPr>
          <p:cNvPr id="3" name="Picture 2">
            <a:extLst>
              <a:ext uri="{FF2B5EF4-FFF2-40B4-BE49-F238E27FC236}">
                <a16:creationId xmlns:a16="http://schemas.microsoft.com/office/drawing/2014/main" id="{7D9631D0-84E9-BC5D-9838-5F39EE1ED8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9310" y="2185035"/>
            <a:ext cx="2405380" cy="2487930"/>
          </a:xfrm>
          <a:prstGeom prst="rect">
            <a:avLst/>
          </a:prstGeom>
          <a:noFill/>
          <a:ln>
            <a:noFill/>
          </a:ln>
        </p:spPr>
      </p:pic>
    </p:spTree>
    <p:extLst>
      <p:ext uri="{BB962C8B-B14F-4D97-AF65-F5344CB8AC3E}">
        <p14:creationId xmlns:p14="http://schemas.microsoft.com/office/powerpoint/2010/main" val="744647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4487" y="450596"/>
            <a:ext cx="8420913" cy="289823"/>
          </a:xfrm>
          <a:prstGeom prst="rect">
            <a:avLst/>
          </a:prstGeom>
        </p:spPr>
        <p:txBody>
          <a:bodyPr vert="horz" wrap="square" lIns="0" tIns="12700" rIns="0" bIns="0" rtlCol="0">
            <a:spAutoFit/>
          </a:bodyPr>
          <a:lstStyle/>
          <a:p>
            <a:pPr marL="12700">
              <a:lnSpc>
                <a:spcPct val="100000"/>
              </a:lnSpc>
              <a:spcBef>
                <a:spcPts val="100"/>
              </a:spcBef>
            </a:pPr>
            <a:r>
              <a:rPr lang="en-IN" sz="1800" b="1" dirty="0">
                <a:effectLst/>
                <a:latin typeface="Times New Roman" panose="02020603050405020304" pitchFamily="18" charset="0"/>
                <a:ea typeface="Times New Roman" panose="02020603050405020304" pitchFamily="18" charset="0"/>
              </a:rPr>
              <a:t>MICROSTRUCTURE OF ADDITIVELY MANUFACTURED SS316L  PLATE</a:t>
            </a:r>
            <a:endParaRPr spc="-5" dirty="0"/>
          </a:p>
        </p:txBody>
      </p:sp>
      <p:sp>
        <p:nvSpPr>
          <p:cNvPr id="7" name="TextBox 6">
            <a:extLst>
              <a:ext uri="{FF2B5EF4-FFF2-40B4-BE49-F238E27FC236}">
                <a16:creationId xmlns:a16="http://schemas.microsoft.com/office/drawing/2014/main" id="{7547AC2A-99B6-6DBD-9CE2-3117C2234610}"/>
              </a:ext>
            </a:extLst>
          </p:cNvPr>
          <p:cNvSpPr txBox="1"/>
          <p:nvPr/>
        </p:nvSpPr>
        <p:spPr>
          <a:xfrm>
            <a:off x="475843" y="4108688"/>
            <a:ext cx="8192313" cy="2806987"/>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rPr>
              <a:t>The non-spherical pores were found to be mainly formed at the interlayer boundaries and are mainly located near the bottom of the melt pools. These types of pores are usually formed due to the excessive energy input and unstable melt low behaviour. Some elongated pores can also be observed. It is also noted that the morphology of the solidified melt pools changes with energy density.</a:t>
            </a:r>
            <a:endParaRPr lang="en-IN" sz="2000" dirty="0">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283812D8-6009-DBF9-E2D6-DFFDA412A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 y="871854"/>
            <a:ext cx="2724075" cy="2209800"/>
          </a:xfrm>
          <a:prstGeom prst="rect">
            <a:avLst/>
          </a:prstGeom>
        </p:spPr>
      </p:pic>
      <p:pic>
        <p:nvPicPr>
          <p:cNvPr id="5" name="Picture 4">
            <a:extLst>
              <a:ext uri="{FF2B5EF4-FFF2-40B4-BE49-F238E27FC236}">
                <a16:creationId xmlns:a16="http://schemas.microsoft.com/office/drawing/2014/main" id="{B84068C3-B5C6-887E-D59D-1C2E278C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667" y="871853"/>
            <a:ext cx="2848890" cy="2209801"/>
          </a:xfrm>
          <a:prstGeom prst="rect">
            <a:avLst/>
          </a:prstGeom>
        </p:spPr>
      </p:pic>
      <p:pic>
        <p:nvPicPr>
          <p:cNvPr id="8" name="Picture 7">
            <a:extLst>
              <a:ext uri="{FF2B5EF4-FFF2-40B4-BE49-F238E27FC236}">
                <a16:creationId xmlns:a16="http://schemas.microsoft.com/office/drawing/2014/main" id="{9BCA7CF9-6B2C-3EBE-1985-BA22B4DEA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318" y="874334"/>
            <a:ext cx="2934157" cy="2209801"/>
          </a:xfrm>
          <a:prstGeom prst="rect">
            <a:avLst/>
          </a:prstGeom>
        </p:spPr>
      </p:pic>
      <p:sp>
        <p:nvSpPr>
          <p:cNvPr id="10" name="TextBox 9">
            <a:extLst>
              <a:ext uri="{FF2B5EF4-FFF2-40B4-BE49-F238E27FC236}">
                <a16:creationId xmlns:a16="http://schemas.microsoft.com/office/drawing/2014/main" id="{7F6FF222-2FCD-EDDC-E5C8-080B0F725C21}"/>
              </a:ext>
            </a:extLst>
          </p:cNvPr>
          <p:cNvSpPr txBox="1"/>
          <p:nvPr/>
        </p:nvSpPr>
        <p:spPr>
          <a:xfrm>
            <a:off x="1905000" y="3013364"/>
            <a:ext cx="222538" cy="374077"/>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66E7DE1-E2CF-7FC0-4670-E81A4E1B4DB7}"/>
              </a:ext>
            </a:extLst>
          </p:cNvPr>
          <p:cNvSpPr txBox="1"/>
          <p:nvPr/>
        </p:nvSpPr>
        <p:spPr>
          <a:xfrm>
            <a:off x="4367614" y="3026049"/>
            <a:ext cx="222539" cy="374077"/>
          </a:xfrm>
          <a:prstGeom prst="rect">
            <a:avLst/>
          </a:prstGeom>
          <a:noFill/>
        </p:spPr>
        <p:txBody>
          <a:bodyPr wrap="square">
            <a:spAutoFit/>
          </a:bodyPr>
          <a:lstStyle/>
          <a:p>
            <a:pPr marL="0" marR="0" algn="ctr">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611BE4D-CA45-98AB-D9C3-274F30282BA6}"/>
              </a:ext>
            </a:extLst>
          </p:cNvPr>
          <p:cNvSpPr txBox="1"/>
          <p:nvPr/>
        </p:nvSpPr>
        <p:spPr>
          <a:xfrm>
            <a:off x="7532413" y="2909819"/>
            <a:ext cx="163656" cy="463397"/>
          </a:xfrm>
          <a:prstGeom prst="rect">
            <a:avLst/>
          </a:prstGeom>
          <a:noFill/>
        </p:spPr>
        <p:txBody>
          <a:bodyPr wrap="square">
            <a:spAutoFit/>
          </a:bodyPr>
          <a:lstStyle/>
          <a:p>
            <a:pPr marL="0" marR="0" algn="ctr">
              <a:lnSpc>
                <a:spcPct val="150000"/>
              </a:lnSpc>
              <a:spcBef>
                <a:spcPts val="0"/>
              </a:spcBef>
              <a:spcAft>
                <a:spcPts val="0"/>
              </a:spcAft>
            </a:pPr>
            <a:r>
              <a:rPr lang="en-IN" sz="1800" b="1" spc="20" dirty="0">
                <a:effectLst/>
                <a:latin typeface="Times New Roman" panose="02020603050405020304" pitchFamily="18" charset="0"/>
                <a:ea typeface="Calibri" panose="020F0502020204030204" pitchFamily="34" charset="0"/>
                <a:cs typeface="Times New Roman" panose="02020603050405020304" pitchFamily="18" charset="0"/>
              </a:rPr>
              <a:t>c</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2521E98-170B-2580-B699-039B3AA6D9FD}"/>
              </a:ext>
            </a:extLst>
          </p:cNvPr>
          <p:cNvSpPr txBox="1"/>
          <p:nvPr/>
        </p:nvSpPr>
        <p:spPr>
          <a:xfrm>
            <a:off x="494487" y="3215682"/>
            <a:ext cx="8192313" cy="960328"/>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SS316L made in powder bed fusion process in vertical position with heat treatment process.</a:t>
            </a:r>
          </a:p>
        </p:txBody>
      </p:sp>
    </p:spTree>
    <p:extLst>
      <p:ext uri="{BB962C8B-B14F-4D97-AF65-F5344CB8AC3E}">
        <p14:creationId xmlns:p14="http://schemas.microsoft.com/office/powerpoint/2010/main" val="1445350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543" y="2971800"/>
            <a:ext cx="8420913"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5" dirty="0"/>
              <a:t>THANK YOU!!!</a:t>
            </a:r>
          </a:p>
        </p:txBody>
      </p:sp>
    </p:spTree>
    <p:extLst>
      <p:ext uri="{BB962C8B-B14F-4D97-AF65-F5344CB8AC3E}">
        <p14:creationId xmlns:p14="http://schemas.microsoft.com/office/powerpoint/2010/main" val="297369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0715" cy="2271776"/>
          </a:xfrm>
          <a:prstGeom prst="rect">
            <a:avLst/>
          </a:prstGeom>
        </p:spPr>
        <p:txBody>
          <a:bodyPr vert="horz" wrap="square" lIns="0" tIns="12700" rIns="0" bIns="0" rtlCol="0">
            <a:spAutoFit/>
          </a:bodyPr>
          <a:lstStyle/>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The literature indicates that process parameters having maximum impact on mechanical properties includes Laser Power (P), Exposure Time (T), Hatch Spacing (HS).</a:t>
            </a:r>
          </a:p>
          <a:p>
            <a:pPr marL="285750" marR="0" indent="-285750" algn="just">
              <a:lnSpc>
                <a:spcPct val="150000"/>
              </a:lnSpc>
              <a:spcBef>
                <a:spcPts val="0"/>
              </a:spcBef>
              <a:spcAft>
                <a:spcPts val="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Latha" panose="020B0604020202020204" pitchFamily="34" charset="0"/>
              </a:rPr>
              <a:t> The effect of these process parameters on Ultimate Tensile Strength (UTS) and its microstructure was investigated.</a:t>
            </a:r>
            <a:endParaRPr lang="en-IN" sz="20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3" name="object 3"/>
          <p:cNvSpPr txBox="1">
            <a:spLocks noGrp="1"/>
          </p:cNvSpPr>
          <p:nvPr>
            <p:ph type="title"/>
          </p:nvPr>
        </p:nvSpPr>
        <p:spPr>
          <a:xfrm>
            <a:off x="494487" y="450596"/>
            <a:ext cx="1682114" cy="391160"/>
          </a:xfrm>
          <a:prstGeom prst="rect">
            <a:avLst/>
          </a:prstGeom>
        </p:spPr>
        <p:txBody>
          <a:bodyPr vert="horz" wrap="square" lIns="0" tIns="12700" rIns="0" bIns="0" rtlCol="0">
            <a:spAutoFit/>
          </a:bodyPr>
          <a:lstStyle/>
          <a:p>
            <a:pPr marL="12700">
              <a:lnSpc>
                <a:spcPct val="100000"/>
              </a:lnSpc>
              <a:spcBef>
                <a:spcPts val="100"/>
              </a:spcBef>
            </a:pPr>
            <a:r>
              <a:rPr spc="-5" dirty="0"/>
              <a:t>A</a:t>
            </a:r>
            <a:r>
              <a:rPr spc="-15" dirty="0"/>
              <a:t>B</a:t>
            </a:r>
            <a:r>
              <a:rPr spc="-5" dirty="0"/>
              <a:t>S</a:t>
            </a:r>
            <a:r>
              <a:rPr spc="-15" dirty="0"/>
              <a:t>T</a:t>
            </a:r>
            <a:r>
              <a:rPr spc="-5" dirty="0"/>
              <a:t>R</a:t>
            </a:r>
            <a:r>
              <a:rPr spc="-15" dirty="0"/>
              <a:t>A</a:t>
            </a:r>
            <a:r>
              <a:rPr spc="-5" dirty="0"/>
              <a:t>CT</a:t>
            </a:r>
          </a:p>
        </p:txBody>
      </p:sp>
    </p:spTree>
    <p:extLst>
      <p:ext uri="{BB962C8B-B14F-4D97-AF65-F5344CB8AC3E}">
        <p14:creationId xmlns:p14="http://schemas.microsoft.com/office/powerpoint/2010/main" val="335982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0715" cy="4779322"/>
          </a:xfrm>
          <a:prstGeom prst="rect">
            <a:avLst/>
          </a:prstGeom>
        </p:spPr>
        <p:txBody>
          <a:bodyPr vert="horz" wrap="square" lIns="0" tIns="12700" rIns="0" bIns="0" rtlCol="0">
            <a:spAutoFit/>
          </a:bodyPr>
          <a:lstStyle/>
          <a:p>
            <a:pPr marL="299085" marR="5080" indent="-287020" algn="just">
              <a:lnSpc>
                <a:spcPct val="150000"/>
              </a:lnSpc>
              <a:spcBef>
                <a:spcPts val="100"/>
              </a:spcBef>
              <a:buFont typeface="Wingdings"/>
              <a:buChar char=""/>
              <a:tabLst>
                <a:tab pos="299720" algn="l"/>
              </a:tabLst>
            </a:pPr>
            <a:r>
              <a:rPr sz="2000" dirty="0">
                <a:solidFill>
                  <a:srgbClr val="272727"/>
                </a:solidFill>
                <a:latin typeface="Times New Roman"/>
                <a:cs typeface="Times New Roman"/>
              </a:rPr>
              <a:t>Additive </a:t>
            </a:r>
            <a:r>
              <a:rPr sz="2000" spc="-5" dirty="0">
                <a:solidFill>
                  <a:srgbClr val="272727"/>
                </a:solidFill>
                <a:latin typeface="Times New Roman"/>
                <a:cs typeface="Times New Roman"/>
              </a:rPr>
              <a:t>manufacturing is </a:t>
            </a:r>
            <a:r>
              <a:rPr sz="2000" dirty="0">
                <a:solidFill>
                  <a:srgbClr val="272727"/>
                </a:solidFill>
                <a:latin typeface="Times New Roman"/>
                <a:cs typeface="Times New Roman"/>
              </a:rPr>
              <a:t>the </a:t>
            </a:r>
            <a:r>
              <a:rPr sz="2000" spc="-5" dirty="0">
                <a:solidFill>
                  <a:srgbClr val="272727"/>
                </a:solidFill>
                <a:latin typeface="Times New Roman"/>
                <a:cs typeface="Times New Roman"/>
              </a:rPr>
              <a:t>process </a:t>
            </a:r>
            <a:r>
              <a:rPr sz="2000" spc="-10" dirty="0">
                <a:solidFill>
                  <a:srgbClr val="272727"/>
                </a:solidFill>
                <a:latin typeface="Times New Roman"/>
                <a:cs typeface="Times New Roman"/>
              </a:rPr>
              <a:t>by </a:t>
            </a:r>
            <a:r>
              <a:rPr sz="2000" dirty="0">
                <a:solidFill>
                  <a:srgbClr val="272727"/>
                </a:solidFill>
                <a:latin typeface="Times New Roman"/>
                <a:cs typeface="Times New Roman"/>
              </a:rPr>
              <a:t>which digital </a:t>
            </a:r>
            <a:r>
              <a:rPr sz="2000" spc="-5" dirty="0">
                <a:solidFill>
                  <a:srgbClr val="272727"/>
                </a:solidFill>
                <a:latin typeface="Times New Roman"/>
                <a:cs typeface="Times New Roman"/>
              </a:rPr>
              <a:t>3D design </a:t>
            </a:r>
            <a:r>
              <a:rPr sz="2000" dirty="0">
                <a:solidFill>
                  <a:srgbClr val="272727"/>
                </a:solidFill>
                <a:latin typeface="Times New Roman"/>
                <a:cs typeface="Times New Roman"/>
              </a:rPr>
              <a:t>data </a:t>
            </a:r>
            <a:r>
              <a:rPr sz="2000" spc="-5" dirty="0">
                <a:solidFill>
                  <a:srgbClr val="272727"/>
                </a:solidFill>
                <a:latin typeface="Times New Roman"/>
                <a:cs typeface="Times New Roman"/>
              </a:rPr>
              <a:t>is </a:t>
            </a:r>
            <a:r>
              <a:rPr sz="2000" dirty="0">
                <a:solidFill>
                  <a:srgbClr val="272727"/>
                </a:solidFill>
                <a:latin typeface="Times New Roman"/>
                <a:cs typeface="Times New Roman"/>
              </a:rPr>
              <a:t>used to build  up a </a:t>
            </a:r>
            <a:r>
              <a:rPr sz="2000" spc="-5" dirty="0">
                <a:solidFill>
                  <a:srgbClr val="272727"/>
                </a:solidFill>
                <a:latin typeface="Times New Roman"/>
                <a:cs typeface="Times New Roman"/>
              </a:rPr>
              <a:t>component </a:t>
            </a:r>
            <a:r>
              <a:rPr sz="2000" dirty="0">
                <a:solidFill>
                  <a:srgbClr val="272727"/>
                </a:solidFill>
                <a:latin typeface="Times New Roman"/>
                <a:cs typeface="Times New Roman"/>
              </a:rPr>
              <a:t>in layers </a:t>
            </a:r>
            <a:r>
              <a:rPr sz="2000" spc="-10" dirty="0">
                <a:solidFill>
                  <a:srgbClr val="272727"/>
                </a:solidFill>
                <a:latin typeface="Times New Roman"/>
                <a:cs typeface="Times New Roman"/>
              </a:rPr>
              <a:t>by </a:t>
            </a:r>
            <a:r>
              <a:rPr sz="2000" dirty="0">
                <a:solidFill>
                  <a:srgbClr val="272727"/>
                </a:solidFill>
                <a:latin typeface="Times New Roman"/>
                <a:cs typeface="Times New Roman"/>
              </a:rPr>
              <a:t>depositing </a:t>
            </a:r>
            <a:r>
              <a:rPr sz="2000" spc="-5" dirty="0">
                <a:solidFill>
                  <a:srgbClr val="272727"/>
                </a:solidFill>
                <a:latin typeface="Times New Roman"/>
                <a:cs typeface="Times New Roman"/>
              </a:rPr>
              <a:t>material. </a:t>
            </a:r>
            <a:r>
              <a:rPr sz="2000" spc="-10" dirty="0">
                <a:solidFill>
                  <a:srgbClr val="272727"/>
                </a:solidFill>
                <a:latin typeface="Times New Roman"/>
                <a:cs typeface="Times New Roman"/>
              </a:rPr>
              <a:t>It </a:t>
            </a:r>
            <a:r>
              <a:rPr sz="2000" spc="-5" dirty="0">
                <a:solidFill>
                  <a:srgbClr val="272727"/>
                </a:solidFill>
                <a:latin typeface="Times New Roman"/>
                <a:cs typeface="Times New Roman"/>
              </a:rPr>
              <a:t>is opposite </a:t>
            </a:r>
            <a:r>
              <a:rPr sz="2000" dirty="0">
                <a:solidFill>
                  <a:srgbClr val="272727"/>
                </a:solidFill>
                <a:latin typeface="Times New Roman"/>
                <a:cs typeface="Times New Roman"/>
              </a:rPr>
              <a:t>to </a:t>
            </a:r>
            <a:r>
              <a:rPr sz="2000" spc="-5" dirty="0">
                <a:solidFill>
                  <a:srgbClr val="272727"/>
                </a:solidFill>
                <a:latin typeface="Times New Roman"/>
                <a:cs typeface="Times New Roman"/>
              </a:rPr>
              <a:t>subtractive  </a:t>
            </a:r>
            <a:r>
              <a:rPr sz="2000" dirty="0">
                <a:solidFill>
                  <a:srgbClr val="272727"/>
                </a:solidFill>
                <a:latin typeface="Times New Roman"/>
                <a:cs typeface="Times New Roman"/>
              </a:rPr>
              <a:t>manufacturing.</a:t>
            </a:r>
            <a:endParaRPr sz="2000" dirty="0">
              <a:latin typeface="Times New Roman"/>
              <a:cs typeface="Times New Roman"/>
            </a:endParaRPr>
          </a:p>
          <a:p>
            <a:pPr marL="299085" marR="5080" indent="-287020" algn="just">
              <a:lnSpc>
                <a:spcPct val="150000"/>
              </a:lnSpc>
              <a:spcBef>
                <a:spcPts val="790"/>
              </a:spcBef>
              <a:buClr>
                <a:srgbClr val="000000"/>
              </a:buClr>
              <a:buFont typeface="Wingdings"/>
              <a:buChar char=""/>
              <a:tabLst>
                <a:tab pos="299720" algn="l"/>
              </a:tabLst>
            </a:pPr>
            <a:r>
              <a:rPr sz="2000" spc="-5" dirty="0">
                <a:solidFill>
                  <a:srgbClr val="272727"/>
                </a:solidFill>
                <a:latin typeface="Times New Roman"/>
                <a:cs typeface="Times New Roman"/>
              </a:rPr>
              <a:t>According </a:t>
            </a:r>
            <a:r>
              <a:rPr sz="2000" dirty="0">
                <a:solidFill>
                  <a:srgbClr val="272727"/>
                </a:solidFill>
                <a:latin typeface="Times New Roman"/>
                <a:cs typeface="Times New Roman"/>
              </a:rPr>
              <a:t>to </a:t>
            </a:r>
            <a:r>
              <a:rPr sz="2000" spc="-5" dirty="0">
                <a:solidFill>
                  <a:srgbClr val="272727"/>
                </a:solidFill>
                <a:latin typeface="Times New Roman"/>
                <a:cs typeface="Times New Roman"/>
              </a:rPr>
              <a:t>ASTM F42 additive manufacturing is defined as “the process </a:t>
            </a:r>
            <a:r>
              <a:rPr sz="2000" dirty="0">
                <a:solidFill>
                  <a:srgbClr val="272727"/>
                </a:solidFill>
                <a:latin typeface="Times New Roman"/>
                <a:cs typeface="Times New Roman"/>
              </a:rPr>
              <a:t>of </a:t>
            </a:r>
            <a:r>
              <a:rPr sz="2000" spc="-5" dirty="0">
                <a:solidFill>
                  <a:srgbClr val="272727"/>
                </a:solidFill>
                <a:latin typeface="Times New Roman"/>
                <a:cs typeface="Times New Roman"/>
              </a:rPr>
              <a:t>joining  </a:t>
            </a:r>
            <a:r>
              <a:rPr sz="2000" dirty="0">
                <a:solidFill>
                  <a:srgbClr val="272727"/>
                </a:solidFill>
                <a:latin typeface="Times New Roman"/>
                <a:cs typeface="Times New Roman"/>
              </a:rPr>
              <a:t>material to </a:t>
            </a:r>
            <a:r>
              <a:rPr sz="2000" spc="-5" dirty="0">
                <a:solidFill>
                  <a:srgbClr val="272727"/>
                </a:solidFill>
                <a:latin typeface="Times New Roman"/>
                <a:cs typeface="Times New Roman"/>
              </a:rPr>
              <a:t>make </a:t>
            </a:r>
            <a:r>
              <a:rPr sz="2000" dirty="0">
                <a:solidFill>
                  <a:srgbClr val="272727"/>
                </a:solidFill>
                <a:latin typeface="Times New Roman"/>
                <a:cs typeface="Times New Roman"/>
              </a:rPr>
              <a:t>object from </a:t>
            </a:r>
            <a:r>
              <a:rPr sz="2000" spc="-5" dirty="0">
                <a:solidFill>
                  <a:srgbClr val="272727"/>
                </a:solidFill>
                <a:latin typeface="Times New Roman"/>
                <a:cs typeface="Times New Roman"/>
              </a:rPr>
              <a:t>3D model </a:t>
            </a:r>
            <a:r>
              <a:rPr sz="2000" dirty="0">
                <a:solidFill>
                  <a:srgbClr val="272727"/>
                </a:solidFill>
                <a:latin typeface="Times New Roman"/>
                <a:cs typeface="Times New Roman"/>
              </a:rPr>
              <a:t>data </a:t>
            </a:r>
            <a:r>
              <a:rPr sz="2000" spc="-5" dirty="0">
                <a:solidFill>
                  <a:srgbClr val="272727"/>
                </a:solidFill>
                <a:latin typeface="Times New Roman"/>
                <a:cs typeface="Times New Roman"/>
              </a:rPr>
              <a:t>usually layer </a:t>
            </a:r>
            <a:r>
              <a:rPr sz="2000" spc="-10" dirty="0">
                <a:solidFill>
                  <a:srgbClr val="272727"/>
                </a:solidFill>
                <a:latin typeface="Times New Roman"/>
                <a:cs typeface="Times New Roman"/>
              </a:rPr>
              <a:t>by </a:t>
            </a:r>
            <a:r>
              <a:rPr sz="2000" dirty="0">
                <a:solidFill>
                  <a:srgbClr val="272727"/>
                </a:solidFill>
                <a:latin typeface="Times New Roman"/>
                <a:cs typeface="Times New Roman"/>
              </a:rPr>
              <a:t>layer </a:t>
            </a:r>
            <a:r>
              <a:rPr sz="2000" spc="-5" dirty="0">
                <a:solidFill>
                  <a:srgbClr val="272727"/>
                </a:solidFill>
                <a:latin typeface="Times New Roman"/>
                <a:cs typeface="Times New Roman"/>
              </a:rPr>
              <a:t>as opposed </a:t>
            </a:r>
            <a:r>
              <a:rPr sz="2000" spc="-10" dirty="0">
                <a:solidFill>
                  <a:srgbClr val="272727"/>
                </a:solidFill>
                <a:latin typeface="Times New Roman"/>
                <a:cs typeface="Times New Roman"/>
              </a:rPr>
              <a:t>to  </a:t>
            </a:r>
            <a:r>
              <a:rPr sz="2000" spc="-5" dirty="0">
                <a:solidFill>
                  <a:srgbClr val="272727"/>
                </a:solidFill>
                <a:latin typeface="Times New Roman"/>
                <a:cs typeface="Times New Roman"/>
              </a:rPr>
              <a:t>subtractive manufacturing methodologies”. Additive manufacturing </a:t>
            </a:r>
            <a:r>
              <a:rPr sz="2000" dirty="0">
                <a:solidFill>
                  <a:srgbClr val="272727"/>
                </a:solidFill>
                <a:latin typeface="Times New Roman"/>
                <a:cs typeface="Times New Roman"/>
              </a:rPr>
              <a:t>is also </a:t>
            </a:r>
            <a:r>
              <a:rPr sz="2000" spc="-5" dirty="0">
                <a:solidFill>
                  <a:srgbClr val="272727"/>
                </a:solidFill>
                <a:latin typeface="Times New Roman"/>
                <a:cs typeface="Times New Roman"/>
              </a:rPr>
              <a:t>known </a:t>
            </a:r>
            <a:r>
              <a:rPr sz="2000" dirty="0">
                <a:solidFill>
                  <a:srgbClr val="272727"/>
                </a:solidFill>
                <a:latin typeface="Times New Roman"/>
                <a:cs typeface="Times New Roman"/>
              </a:rPr>
              <a:t>as  </a:t>
            </a:r>
            <a:r>
              <a:rPr sz="2000" spc="-5" dirty="0">
                <a:solidFill>
                  <a:srgbClr val="272727"/>
                </a:solidFill>
                <a:latin typeface="Times New Roman"/>
                <a:cs typeface="Times New Roman"/>
              </a:rPr>
              <a:t>“3D </a:t>
            </a:r>
            <a:r>
              <a:rPr sz="2000" dirty="0">
                <a:solidFill>
                  <a:srgbClr val="272727"/>
                </a:solidFill>
                <a:latin typeface="Times New Roman"/>
                <a:cs typeface="Times New Roman"/>
              </a:rPr>
              <a:t>printing”.</a:t>
            </a:r>
            <a:endParaRPr sz="2000" dirty="0">
              <a:latin typeface="Times New Roman"/>
              <a:cs typeface="Times New Roman"/>
            </a:endParaRPr>
          </a:p>
          <a:p>
            <a:pPr marL="299085" marR="6350" indent="-287020" algn="just">
              <a:lnSpc>
                <a:spcPct val="150000"/>
              </a:lnSpc>
              <a:spcBef>
                <a:spcPts val="805"/>
              </a:spcBef>
              <a:buClr>
                <a:srgbClr val="000000"/>
              </a:buClr>
              <a:buFont typeface="Wingdings"/>
              <a:buChar char=""/>
              <a:tabLst>
                <a:tab pos="299720" algn="l"/>
              </a:tabLst>
            </a:pPr>
            <a:r>
              <a:rPr sz="2000" dirty="0">
                <a:solidFill>
                  <a:srgbClr val="272727"/>
                </a:solidFill>
                <a:latin typeface="Times New Roman"/>
                <a:cs typeface="Times New Roman"/>
              </a:rPr>
              <a:t>Additive </a:t>
            </a:r>
            <a:r>
              <a:rPr sz="2000" spc="-5" dirty="0">
                <a:solidFill>
                  <a:srgbClr val="272727"/>
                </a:solidFill>
                <a:latin typeface="Times New Roman"/>
                <a:cs typeface="Times New Roman"/>
              </a:rPr>
              <a:t>manufacturing allows for mass customization, reduced </a:t>
            </a:r>
            <a:r>
              <a:rPr sz="2000" dirty="0">
                <a:solidFill>
                  <a:srgbClr val="272727"/>
                </a:solidFill>
                <a:latin typeface="Times New Roman"/>
                <a:cs typeface="Times New Roman"/>
              </a:rPr>
              <a:t>material </a:t>
            </a:r>
            <a:r>
              <a:rPr sz="2000" spc="-5" dirty="0">
                <a:solidFill>
                  <a:srgbClr val="272727"/>
                </a:solidFill>
                <a:latin typeface="Times New Roman"/>
                <a:cs typeface="Times New Roman"/>
              </a:rPr>
              <a:t>waste, lower  </a:t>
            </a:r>
            <a:r>
              <a:rPr sz="2000" dirty="0">
                <a:solidFill>
                  <a:srgbClr val="272727"/>
                </a:solidFill>
                <a:latin typeface="Times New Roman"/>
                <a:cs typeface="Times New Roman"/>
              </a:rPr>
              <a:t>cost, increase efficiency compared to injection moulding,</a:t>
            </a:r>
            <a:r>
              <a:rPr sz="2000" spc="-90" dirty="0">
                <a:solidFill>
                  <a:srgbClr val="272727"/>
                </a:solidFill>
                <a:latin typeface="Times New Roman"/>
                <a:cs typeface="Times New Roman"/>
              </a:rPr>
              <a:t> </a:t>
            </a:r>
            <a:r>
              <a:rPr sz="2000" dirty="0">
                <a:solidFill>
                  <a:srgbClr val="272727"/>
                </a:solidFill>
                <a:latin typeface="Times New Roman"/>
                <a:cs typeface="Times New Roman"/>
              </a:rPr>
              <a:t>extrusion.</a:t>
            </a:r>
            <a:endParaRPr sz="2000" dirty="0">
              <a:latin typeface="Times New Roman"/>
              <a:cs typeface="Times New Roman"/>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ADDITIVE</a:t>
            </a:r>
            <a:r>
              <a:rPr spc="-15" dirty="0"/>
              <a:t> </a:t>
            </a:r>
            <a:r>
              <a:rPr spc="-5" dirty="0"/>
              <a:t>MANUFACTURING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177530" cy="4539704"/>
          </a:xfrm>
          <a:prstGeom prst="rect">
            <a:avLst/>
          </a:prstGeom>
        </p:spPr>
        <p:txBody>
          <a:bodyPr vert="horz" wrap="square" lIns="0" tIns="12700" rIns="0" bIns="0" rtlCol="0">
            <a:spAutoFit/>
          </a:bodyPr>
          <a:lstStyle/>
          <a:p>
            <a:pPr marL="12700" marR="5080" indent="444500" algn="just">
              <a:lnSpc>
                <a:spcPct val="150000"/>
              </a:lnSpc>
              <a:spcBef>
                <a:spcPts val="100"/>
              </a:spcBef>
            </a:pPr>
            <a:r>
              <a:rPr sz="2000" dirty="0">
                <a:solidFill>
                  <a:srgbClr val="2D2D2D"/>
                </a:solidFill>
                <a:latin typeface="Times New Roman"/>
                <a:cs typeface="Times New Roman"/>
              </a:rPr>
              <a:t>Ac</a:t>
            </a:r>
            <a:r>
              <a:rPr sz="2000" dirty="0">
                <a:solidFill>
                  <a:srgbClr val="272727"/>
                </a:solidFill>
                <a:latin typeface="Times New Roman"/>
                <a:cs typeface="Times New Roman"/>
              </a:rPr>
              <a:t>cording to </a:t>
            </a:r>
            <a:r>
              <a:rPr sz="2000" spc="-5" dirty="0">
                <a:solidFill>
                  <a:srgbClr val="272727"/>
                </a:solidFill>
                <a:latin typeface="Times New Roman"/>
                <a:cs typeface="Times New Roman"/>
              </a:rPr>
              <a:t>“</a:t>
            </a:r>
            <a:r>
              <a:rPr sz="2000" spc="-5" dirty="0">
                <a:solidFill>
                  <a:srgbClr val="313131"/>
                </a:solidFill>
                <a:latin typeface="Times New Roman"/>
                <a:cs typeface="Times New Roman"/>
              </a:rPr>
              <a:t>ASTM </a:t>
            </a:r>
            <a:r>
              <a:rPr sz="2000" dirty="0">
                <a:solidFill>
                  <a:srgbClr val="313131"/>
                </a:solidFill>
                <a:latin typeface="Times New Roman"/>
                <a:cs typeface="Times New Roman"/>
              </a:rPr>
              <a:t>F42 – </a:t>
            </a:r>
            <a:r>
              <a:rPr sz="2000" spc="-5" dirty="0">
                <a:solidFill>
                  <a:srgbClr val="313131"/>
                </a:solidFill>
                <a:latin typeface="Times New Roman"/>
                <a:cs typeface="Times New Roman"/>
              </a:rPr>
              <a:t>Additive Manufacturing”, </a:t>
            </a:r>
            <a:r>
              <a:rPr sz="2000" dirty="0">
                <a:solidFill>
                  <a:srgbClr val="313131"/>
                </a:solidFill>
                <a:latin typeface="Times New Roman"/>
                <a:cs typeface="Times New Roman"/>
              </a:rPr>
              <a:t>formulated a </a:t>
            </a:r>
            <a:r>
              <a:rPr sz="2000" spc="-5" dirty="0">
                <a:solidFill>
                  <a:srgbClr val="313131"/>
                </a:solidFill>
                <a:latin typeface="Times New Roman"/>
                <a:cs typeface="Times New Roman"/>
              </a:rPr>
              <a:t>set </a:t>
            </a:r>
            <a:r>
              <a:rPr sz="2000" dirty="0">
                <a:solidFill>
                  <a:srgbClr val="313131"/>
                </a:solidFill>
                <a:latin typeface="Times New Roman"/>
                <a:cs typeface="Times New Roman"/>
              </a:rPr>
              <a:t>of </a:t>
            </a:r>
            <a:r>
              <a:rPr sz="2000" spc="-5" dirty="0">
                <a:solidFill>
                  <a:srgbClr val="313131"/>
                </a:solidFill>
                <a:latin typeface="Times New Roman"/>
                <a:cs typeface="Times New Roman"/>
              </a:rPr>
              <a:t>standards  </a:t>
            </a:r>
            <a:r>
              <a:rPr sz="2000" dirty="0">
                <a:solidFill>
                  <a:srgbClr val="313131"/>
                </a:solidFill>
                <a:latin typeface="Times New Roman"/>
                <a:cs typeface="Times New Roman"/>
              </a:rPr>
              <a:t>that classify the range of Additive Manufacturing </a:t>
            </a:r>
            <a:r>
              <a:rPr sz="2000" spc="-5" dirty="0">
                <a:solidFill>
                  <a:srgbClr val="313131"/>
                </a:solidFill>
                <a:latin typeface="Times New Roman"/>
                <a:cs typeface="Times New Roman"/>
              </a:rPr>
              <a:t>processes </a:t>
            </a:r>
            <a:r>
              <a:rPr sz="2000" dirty="0">
                <a:solidFill>
                  <a:srgbClr val="313131"/>
                </a:solidFill>
                <a:latin typeface="Times New Roman"/>
                <a:cs typeface="Times New Roman"/>
              </a:rPr>
              <a:t>into 7</a:t>
            </a:r>
            <a:r>
              <a:rPr sz="2000" spc="-70" dirty="0">
                <a:solidFill>
                  <a:srgbClr val="313131"/>
                </a:solidFill>
                <a:latin typeface="Times New Roman"/>
                <a:cs typeface="Times New Roman"/>
              </a:rPr>
              <a:t> </a:t>
            </a:r>
            <a:r>
              <a:rPr sz="2000" dirty="0">
                <a:solidFill>
                  <a:srgbClr val="313131"/>
                </a:solidFill>
                <a:latin typeface="Times New Roman"/>
                <a:cs typeface="Times New Roman"/>
              </a:rPr>
              <a:t>categories.</a:t>
            </a:r>
            <a:endParaRPr sz="2000" dirty="0">
              <a:latin typeface="Times New Roman"/>
              <a:cs typeface="Times New Roman"/>
            </a:endParaRPr>
          </a:p>
          <a:p>
            <a:pPr marL="355600" indent="-342900">
              <a:lnSpc>
                <a:spcPct val="100000"/>
              </a:lnSpc>
              <a:spcBef>
                <a:spcPts val="1080"/>
              </a:spcBef>
              <a:buClr>
                <a:srgbClr val="000000"/>
              </a:buClr>
              <a:buAutoNum type="arabicPeriod"/>
              <a:tabLst>
                <a:tab pos="354965" algn="l"/>
                <a:tab pos="355600" algn="l"/>
              </a:tabLst>
            </a:pPr>
            <a:r>
              <a:rPr sz="2000" dirty="0">
                <a:solidFill>
                  <a:srgbClr val="333333"/>
                </a:solidFill>
                <a:latin typeface="Times New Roman"/>
                <a:cs typeface="Times New Roman"/>
              </a:rPr>
              <a:t>Vat</a:t>
            </a:r>
            <a:r>
              <a:rPr sz="2000" spc="-5" dirty="0">
                <a:solidFill>
                  <a:srgbClr val="333333"/>
                </a:solidFill>
                <a:latin typeface="Times New Roman"/>
                <a:cs typeface="Times New Roman"/>
              </a:rPr>
              <a:t> </a:t>
            </a:r>
            <a:r>
              <a:rPr sz="2000" dirty="0">
                <a:solidFill>
                  <a:srgbClr val="333333"/>
                </a:solidFill>
                <a:latin typeface="Times New Roman"/>
                <a:cs typeface="Times New Roman"/>
              </a:rPr>
              <a:t>photopolymerization</a:t>
            </a:r>
            <a:endParaRPr sz="2000" dirty="0">
              <a:latin typeface="Times New Roman"/>
              <a:cs typeface="Times New Roman"/>
            </a:endParaRPr>
          </a:p>
          <a:p>
            <a:pPr marL="355600" indent="-342900">
              <a:lnSpc>
                <a:spcPct val="100000"/>
              </a:lnSpc>
              <a:spcBef>
                <a:spcPts val="1080"/>
              </a:spcBef>
              <a:buClr>
                <a:srgbClr val="000000"/>
              </a:buClr>
              <a:buAutoNum type="arabicPeriod"/>
              <a:tabLst>
                <a:tab pos="354965" algn="l"/>
                <a:tab pos="355600" algn="l"/>
              </a:tabLst>
            </a:pPr>
            <a:r>
              <a:rPr sz="2000" dirty="0">
                <a:solidFill>
                  <a:srgbClr val="333333"/>
                </a:solidFill>
                <a:latin typeface="Times New Roman"/>
                <a:cs typeface="Times New Roman"/>
              </a:rPr>
              <a:t>Material</a:t>
            </a:r>
            <a:r>
              <a:rPr sz="2000" spc="-20" dirty="0">
                <a:solidFill>
                  <a:srgbClr val="333333"/>
                </a:solidFill>
                <a:latin typeface="Times New Roman"/>
                <a:cs typeface="Times New Roman"/>
              </a:rPr>
              <a:t> </a:t>
            </a:r>
            <a:r>
              <a:rPr sz="2000" dirty="0">
                <a:solidFill>
                  <a:srgbClr val="333333"/>
                </a:solidFill>
                <a:latin typeface="Times New Roman"/>
                <a:cs typeface="Times New Roman"/>
              </a:rPr>
              <a:t>jetting</a:t>
            </a:r>
            <a:endParaRPr sz="2000" dirty="0">
              <a:latin typeface="Times New Roman"/>
              <a:cs typeface="Times New Roman"/>
            </a:endParaRPr>
          </a:p>
          <a:p>
            <a:pPr marL="355600" indent="-342900">
              <a:lnSpc>
                <a:spcPct val="100000"/>
              </a:lnSpc>
              <a:spcBef>
                <a:spcPts val="1080"/>
              </a:spcBef>
              <a:buClr>
                <a:srgbClr val="000000"/>
              </a:buClr>
              <a:buAutoNum type="arabicPeriod"/>
              <a:tabLst>
                <a:tab pos="354965" algn="l"/>
                <a:tab pos="355600" algn="l"/>
              </a:tabLst>
            </a:pPr>
            <a:r>
              <a:rPr sz="2000" dirty="0">
                <a:solidFill>
                  <a:srgbClr val="333333"/>
                </a:solidFill>
                <a:latin typeface="Times New Roman"/>
                <a:cs typeface="Times New Roman"/>
              </a:rPr>
              <a:t>Binder</a:t>
            </a:r>
            <a:r>
              <a:rPr sz="2000" spc="-5" dirty="0">
                <a:solidFill>
                  <a:srgbClr val="333333"/>
                </a:solidFill>
                <a:latin typeface="Times New Roman"/>
                <a:cs typeface="Times New Roman"/>
              </a:rPr>
              <a:t> </a:t>
            </a:r>
            <a:r>
              <a:rPr sz="2000" dirty="0">
                <a:solidFill>
                  <a:srgbClr val="333333"/>
                </a:solidFill>
                <a:latin typeface="Times New Roman"/>
                <a:cs typeface="Times New Roman"/>
              </a:rPr>
              <a:t>jetting</a:t>
            </a:r>
            <a:endParaRPr sz="2000" dirty="0">
              <a:latin typeface="Times New Roman"/>
              <a:cs typeface="Times New Roman"/>
            </a:endParaRPr>
          </a:p>
          <a:p>
            <a:pPr marL="355600" indent="-342900">
              <a:lnSpc>
                <a:spcPct val="100000"/>
              </a:lnSpc>
              <a:spcBef>
                <a:spcPts val="1080"/>
              </a:spcBef>
              <a:buClr>
                <a:srgbClr val="000000"/>
              </a:buClr>
              <a:buAutoNum type="arabicPeriod"/>
              <a:tabLst>
                <a:tab pos="354965" algn="l"/>
                <a:tab pos="355600" algn="l"/>
              </a:tabLst>
            </a:pPr>
            <a:r>
              <a:rPr sz="2000" dirty="0">
                <a:solidFill>
                  <a:srgbClr val="333333"/>
                </a:solidFill>
                <a:latin typeface="Times New Roman"/>
                <a:cs typeface="Times New Roman"/>
              </a:rPr>
              <a:t>Material</a:t>
            </a:r>
            <a:r>
              <a:rPr sz="2000" spc="-20" dirty="0">
                <a:solidFill>
                  <a:srgbClr val="333333"/>
                </a:solidFill>
                <a:latin typeface="Times New Roman"/>
                <a:cs typeface="Times New Roman"/>
              </a:rPr>
              <a:t> </a:t>
            </a:r>
            <a:r>
              <a:rPr sz="2000" dirty="0">
                <a:solidFill>
                  <a:srgbClr val="333333"/>
                </a:solidFill>
                <a:latin typeface="Times New Roman"/>
                <a:cs typeface="Times New Roman"/>
              </a:rPr>
              <a:t>extrusion</a:t>
            </a:r>
            <a:endParaRPr sz="2000" dirty="0">
              <a:latin typeface="Times New Roman"/>
              <a:cs typeface="Times New Roman"/>
            </a:endParaRPr>
          </a:p>
          <a:p>
            <a:pPr marL="355600" indent="-342900">
              <a:lnSpc>
                <a:spcPct val="100000"/>
              </a:lnSpc>
              <a:spcBef>
                <a:spcPts val="1085"/>
              </a:spcBef>
              <a:buClr>
                <a:srgbClr val="000000"/>
              </a:buClr>
              <a:buAutoNum type="arabicPeriod"/>
              <a:tabLst>
                <a:tab pos="354965" algn="l"/>
                <a:tab pos="355600" algn="l"/>
              </a:tabLst>
            </a:pPr>
            <a:r>
              <a:rPr sz="2000" spc="-5" dirty="0">
                <a:solidFill>
                  <a:srgbClr val="333333"/>
                </a:solidFill>
                <a:latin typeface="Times New Roman"/>
                <a:cs typeface="Times New Roman"/>
              </a:rPr>
              <a:t>Powder </a:t>
            </a:r>
            <a:r>
              <a:rPr sz="2000" dirty="0">
                <a:solidFill>
                  <a:srgbClr val="333333"/>
                </a:solidFill>
                <a:latin typeface="Times New Roman"/>
                <a:cs typeface="Times New Roman"/>
              </a:rPr>
              <a:t>bed</a:t>
            </a:r>
            <a:r>
              <a:rPr sz="2000" spc="5" dirty="0">
                <a:solidFill>
                  <a:srgbClr val="333333"/>
                </a:solidFill>
                <a:latin typeface="Times New Roman"/>
                <a:cs typeface="Times New Roman"/>
              </a:rPr>
              <a:t> </a:t>
            </a:r>
            <a:r>
              <a:rPr sz="2000" dirty="0">
                <a:solidFill>
                  <a:srgbClr val="333333"/>
                </a:solidFill>
                <a:latin typeface="Times New Roman"/>
                <a:cs typeface="Times New Roman"/>
              </a:rPr>
              <a:t>fusion</a:t>
            </a:r>
            <a:endParaRPr sz="2000" dirty="0">
              <a:latin typeface="Times New Roman"/>
              <a:cs typeface="Times New Roman"/>
            </a:endParaRPr>
          </a:p>
          <a:p>
            <a:pPr marL="355600" indent="-342900">
              <a:lnSpc>
                <a:spcPct val="100000"/>
              </a:lnSpc>
              <a:spcBef>
                <a:spcPts val="1080"/>
              </a:spcBef>
              <a:buClr>
                <a:srgbClr val="000000"/>
              </a:buClr>
              <a:buAutoNum type="arabicPeriod"/>
              <a:tabLst>
                <a:tab pos="354965" algn="l"/>
                <a:tab pos="355600" algn="l"/>
              </a:tabLst>
            </a:pPr>
            <a:r>
              <a:rPr sz="2000" dirty="0">
                <a:solidFill>
                  <a:srgbClr val="333333"/>
                </a:solidFill>
                <a:latin typeface="Times New Roman"/>
                <a:cs typeface="Times New Roman"/>
              </a:rPr>
              <a:t>Sheet</a:t>
            </a:r>
            <a:r>
              <a:rPr sz="2000" spc="-5" dirty="0">
                <a:solidFill>
                  <a:srgbClr val="333333"/>
                </a:solidFill>
                <a:latin typeface="Times New Roman"/>
                <a:cs typeface="Times New Roman"/>
              </a:rPr>
              <a:t> </a:t>
            </a:r>
            <a:r>
              <a:rPr sz="2000" dirty="0">
                <a:solidFill>
                  <a:srgbClr val="333333"/>
                </a:solidFill>
                <a:latin typeface="Times New Roman"/>
                <a:cs typeface="Times New Roman"/>
              </a:rPr>
              <a:t>lamination</a:t>
            </a:r>
            <a:endParaRPr sz="2000" dirty="0">
              <a:latin typeface="Times New Roman"/>
              <a:cs typeface="Times New Roman"/>
            </a:endParaRPr>
          </a:p>
          <a:p>
            <a:pPr marL="355600" indent="-342900">
              <a:lnSpc>
                <a:spcPct val="100000"/>
              </a:lnSpc>
              <a:spcBef>
                <a:spcPts val="1080"/>
              </a:spcBef>
              <a:buClr>
                <a:srgbClr val="000000"/>
              </a:buClr>
              <a:buAutoNum type="arabicPeriod"/>
              <a:tabLst>
                <a:tab pos="354965" algn="l"/>
                <a:tab pos="355600" algn="l"/>
              </a:tabLst>
            </a:pPr>
            <a:r>
              <a:rPr sz="2000" dirty="0">
                <a:solidFill>
                  <a:srgbClr val="333333"/>
                </a:solidFill>
                <a:latin typeface="Times New Roman"/>
                <a:cs typeface="Times New Roman"/>
              </a:rPr>
              <a:t>Directed energy</a:t>
            </a:r>
            <a:r>
              <a:rPr sz="2000" spc="-30" dirty="0">
                <a:solidFill>
                  <a:srgbClr val="333333"/>
                </a:solidFill>
                <a:latin typeface="Times New Roman"/>
                <a:cs typeface="Times New Roman"/>
              </a:rPr>
              <a:t> </a:t>
            </a:r>
            <a:r>
              <a:rPr sz="2000" dirty="0">
                <a:solidFill>
                  <a:srgbClr val="333333"/>
                </a:solidFill>
                <a:latin typeface="Times New Roman"/>
                <a:cs typeface="Times New Roman"/>
              </a:rPr>
              <a:t>deposition</a:t>
            </a:r>
            <a:endParaRPr sz="2000" dirty="0">
              <a:latin typeface="Times New Roman"/>
              <a:cs typeface="Times New Roman"/>
            </a:endParaRPr>
          </a:p>
        </p:txBody>
      </p:sp>
      <p:sp>
        <p:nvSpPr>
          <p:cNvPr id="3" name="object 3"/>
          <p:cNvSpPr txBox="1">
            <a:spLocks noGrp="1"/>
          </p:cNvSpPr>
          <p:nvPr>
            <p:ph type="title"/>
          </p:nvPr>
        </p:nvSpPr>
        <p:spPr>
          <a:xfrm>
            <a:off x="494487" y="450596"/>
            <a:ext cx="5975985" cy="391160"/>
          </a:xfrm>
          <a:prstGeom prst="rect">
            <a:avLst/>
          </a:prstGeom>
        </p:spPr>
        <p:txBody>
          <a:bodyPr vert="horz" wrap="square" lIns="0" tIns="12700" rIns="0" bIns="0" rtlCol="0">
            <a:spAutoFit/>
          </a:bodyPr>
          <a:lstStyle/>
          <a:p>
            <a:pPr marL="12700">
              <a:lnSpc>
                <a:spcPct val="100000"/>
              </a:lnSpc>
              <a:spcBef>
                <a:spcPts val="100"/>
              </a:spcBef>
            </a:pPr>
            <a:r>
              <a:rPr spc="-5" dirty="0"/>
              <a:t>TYPES </a:t>
            </a:r>
            <a:r>
              <a:rPr dirty="0"/>
              <a:t>OF </a:t>
            </a:r>
            <a:r>
              <a:rPr spc="-5" dirty="0"/>
              <a:t>ADDITIVE</a:t>
            </a:r>
            <a:r>
              <a:rPr dirty="0"/>
              <a:t> </a:t>
            </a:r>
            <a:r>
              <a:rPr spc="-5" dirty="0"/>
              <a:t>MANUFACTURING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2620" cy="5959132"/>
          </a:xfrm>
          <a:prstGeom prst="rect">
            <a:avLst/>
          </a:prstGeom>
        </p:spPr>
        <p:txBody>
          <a:bodyPr vert="horz" wrap="square" lIns="0" tIns="12700" rIns="0" bIns="0" rtlCol="0">
            <a:spAutoFit/>
          </a:bodyPr>
          <a:lstStyle/>
          <a:p>
            <a:pPr marL="299085" marR="5080" indent="-287020" algn="just">
              <a:lnSpc>
                <a:spcPct val="150000"/>
              </a:lnSpc>
              <a:spcBef>
                <a:spcPts val="100"/>
              </a:spcBef>
              <a:buFont typeface="Wingdings"/>
              <a:buChar char=""/>
              <a:tabLst>
                <a:tab pos="299720" algn="l"/>
              </a:tabLst>
            </a:pPr>
            <a:r>
              <a:rPr sz="2000" b="1" dirty="0">
                <a:latin typeface="Times New Roman"/>
                <a:cs typeface="Times New Roman"/>
              </a:rPr>
              <a:t>H. </a:t>
            </a:r>
            <a:r>
              <a:rPr sz="2000" b="1" spc="-5" dirty="0">
                <a:latin typeface="Times New Roman"/>
                <a:cs typeface="Times New Roman"/>
              </a:rPr>
              <a:t>Sohrabpoor, </a:t>
            </a:r>
            <a:r>
              <a:rPr sz="2000" b="1" spc="-15" dirty="0">
                <a:latin typeface="Times New Roman"/>
                <a:cs typeface="Times New Roman"/>
              </a:rPr>
              <a:t>V. </a:t>
            </a:r>
            <a:r>
              <a:rPr sz="2000" b="1" spc="-5" dirty="0">
                <a:latin typeface="Times New Roman"/>
                <a:cs typeface="Times New Roman"/>
              </a:rPr>
              <a:t>Salarvand, R.Lupoi, Q.Chu, W.Li, B.aldwell, W.Stanley.  Halloran, R. Raghavendra, C.H. Choi, D. Brabazon “Microstructural and  mechanical evaluation of post-processed SS 316L manufactured </a:t>
            </a:r>
            <a:r>
              <a:rPr sz="2000" b="1" spc="-10" dirty="0">
                <a:latin typeface="Times New Roman"/>
                <a:cs typeface="Times New Roman"/>
              </a:rPr>
              <a:t>by </a:t>
            </a:r>
            <a:r>
              <a:rPr sz="2000" b="1" spc="-5" dirty="0">
                <a:latin typeface="Times New Roman"/>
                <a:cs typeface="Times New Roman"/>
              </a:rPr>
              <a:t>laser-based  powder bed fusion” </a:t>
            </a:r>
            <a:r>
              <a:rPr sz="2000" dirty="0">
                <a:latin typeface="Times New Roman"/>
                <a:cs typeface="Times New Roman"/>
              </a:rPr>
              <a:t>describe </a:t>
            </a:r>
            <a:r>
              <a:rPr sz="2000" spc="-5" dirty="0">
                <a:latin typeface="Times New Roman"/>
                <a:cs typeface="Times New Roman"/>
              </a:rPr>
              <a:t>that Post-processing is </a:t>
            </a:r>
            <a:r>
              <a:rPr sz="2000" dirty="0">
                <a:latin typeface="Times New Roman"/>
                <a:cs typeface="Times New Roman"/>
              </a:rPr>
              <a:t>one of the </a:t>
            </a:r>
            <a:r>
              <a:rPr sz="2000" spc="-5" dirty="0">
                <a:latin typeface="Times New Roman"/>
                <a:cs typeface="Times New Roman"/>
              </a:rPr>
              <a:t>main </a:t>
            </a:r>
            <a:r>
              <a:rPr sz="2000" dirty="0">
                <a:latin typeface="Times New Roman"/>
                <a:cs typeface="Times New Roman"/>
              </a:rPr>
              <a:t>ways to improve  mechanical and microstructural characteristics </a:t>
            </a:r>
            <a:r>
              <a:rPr sz="2000" spc="-10" dirty="0">
                <a:latin typeface="Times New Roman"/>
                <a:cs typeface="Times New Roman"/>
              </a:rPr>
              <a:t>of </a:t>
            </a:r>
            <a:r>
              <a:rPr sz="2000" spc="-5" dirty="0">
                <a:latin typeface="Times New Roman"/>
                <a:cs typeface="Times New Roman"/>
              </a:rPr>
              <a:t>stainless </a:t>
            </a:r>
            <a:r>
              <a:rPr sz="2000" dirty="0">
                <a:latin typeface="Times New Roman"/>
                <a:cs typeface="Times New Roman"/>
              </a:rPr>
              <a:t>steel 316 L </a:t>
            </a:r>
            <a:r>
              <a:rPr sz="2000" spc="-5" dirty="0">
                <a:latin typeface="Times New Roman"/>
                <a:cs typeface="Times New Roman"/>
              </a:rPr>
              <a:t>fabricated </a:t>
            </a:r>
            <a:r>
              <a:rPr sz="2000" spc="-15" dirty="0">
                <a:latin typeface="Times New Roman"/>
                <a:cs typeface="Times New Roman"/>
              </a:rPr>
              <a:t>by  </a:t>
            </a:r>
            <a:r>
              <a:rPr sz="2000" dirty="0">
                <a:latin typeface="Times New Roman"/>
                <a:cs typeface="Times New Roman"/>
              </a:rPr>
              <a:t>the </a:t>
            </a:r>
            <a:r>
              <a:rPr sz="2000" spc="-5" dirty="0">
                <a:latin typeface="Times New Roman"/>
                <a:cs typeface="Times New Roman"/>
              </a:rPr>
              <a:t>laser-based </a:t>
            </a:r>
            <a:r>
              <a:rPr sz="2000" dirty="0">
                <a:latin typeface="Times New Roman"/>
                <a:cs typeface="Times New Roman"/>
              </a:rPr>
              <a:t>powder bed </a:t>
            </a:r>
            <a:r>
              <a:rPr sz="2000" spc="-5" dirty="0">
                <a:latin typeface="Times New Roman"/>
                <a:cs typeface="Times New Roman"/>
              </a:rPr>
              <a:t>fusion (LPBF) process. </a:t>
            </a:r>
            <a:r>
              <a:rPr sz="2000" dirty="0">
                <a:latin typeface="Times New Roman"/>
                <a:cs typeface="Times New Roman"/>
              </a:rPr>
              <a:t>In this </a:t>
            </a:r>
            <a:r>
              <a:rPr sz="2000" spc="-5" dirty="0">
                <a:latin typeface="Times New Roman"/>
                <a:cs typeface="Times New Roman"/>
              </a:rPr>
              <a:t>study, optimized LPBF  </a:t>
            </a:r>
            <a:r>
              <a:rPr sz="2000" dirty="0">
                <a:latin typeface="Times New Roman"/>
                <a:cs typeface="Times New Roman"/>
              </a:rPr>
              <a:t>parameters </a:t>
            </a:r>
            <a:r>
              <a:rPr sz="2000" spc="-5" dirty="0">
                <a:latin typeface="Times New Roman"/>
                <a:cs typeface="Times New Roman"/>
              </a:rPr>
              <a:t>were </a:t>
            </a:r>
            <a:r>
              <a:rPr sz="2000" dirty="0">
                <a:latin typeface="Times New Roman"/>
                <a:cs typeface="Times New Roman"/>
              </a:rPr>
              <a:t>used to </a:t>
            </a:r>
            <a:r>
              <a:rPr sz="2000" spc="-5" dirty="0">
                <a:latin typeface="Times New Roman"/>
                <a:cs typeface="Times New Roman"/>
              </a:rPr>
              <a:t>manufacture SS316L bars. For the post-processing, two main  </a:t>
            </a:r>
            <a:r>
              <a:rPr sz="2000" dirty="0">
                <a:latin typeface="Times New Roman"/>
                <a:cs typeface="Times New Roman"/>
              </a:rPr>
              <a:t>heat </a:t>
            </a:r>
            <a:r>
              <a:rPr sz="2000" spc="-5" dirty="0">
                <a:latin typeface="Times New Roman"/>
                <a:cs typeface="Times New Roman"/>
              </a:rPr>
              <a:t>treatment </a:t>
            </a:r>
            <a:r>
              <a:rPr sz="2000" dirty="0">
                <a:latin typeface="Times New Roman"/>
                <a:cs typeface="Times New Roman"/>
              </a:rPr>
              <a:t>strategies have been </a:t>
            </a:r>
            <a:r>
              <a:rPr sz="2000" spc="-5" dirty="0">
                <a:latin typeface="Times New Roman"/>
                <a:cs typeface="Times New Roman"/>
              </a:rPr>
              <a:t>used, quenching </a:t>
            </a:r>
            <a:r>
              <a:rPr sz="2000" dirty="0">
                <a:latin typeface="Times New Roman"/>
                <a:cs typeface="Times New Roman"/>
              </a:rPr>
              <a:t>and </a:t>
            </a:r>
            <a:r>
              <a:rPr sz="2000" spc="-5" dirty="0">
                <a:latin typeface="Times New Roman"/>
                <a:cs typeface="Times New Roman"/>
              </a:rPr>
              <a:t>tempering, </a:t>
            </a:r>
            <a:r>
              <a:rPr sz="2000" dirty="0">
                <a:latin typeface="Times New Roman"/>
                <a:cs typeface="Times New Roman"/>
              </a:rPr>
              <a:t>with </a:t>
            </a:r>
            <a:r>
              <a:rPr sz="2000" spc="-5" dirty="0">
                <a:latin typeface="Times New Roman"/>
                <a:cs typeface="Times New Roman"/>
              </a:rPr>
              <a:t>various  </a:t>
            </a:r>
            <a:r>
              <a:rPr sz="2000" dirty="0">
                <a:latin typeface="Times New Roman"/>
                <a:cs typeface="Times New Roman"/>
              </a:rPr>
              <a:t>heating and </a:t>
            </a:r>
            <a:r>
              <a:rPr sz="2000" spc="-5" dirty="0">
                <a:latin typeface="Times New Roman"/>
                <a:cs typeface="Times New Roman"/>
              </a:rPr>
              <a:t>dwelling conditions. While micro-CT </a:t>
            </a:r>
            <a:r>
              <a:rPr sz="2000" dirty="0">
                <a:latin typeface="Times New Roman"/>
                <a:cs typeface="Times New Roman"/>
              </a:rPr>
              <a:t>scanning </a:t>
            </a:r>
            <a:r>
              <a:rPr sz="2000" spc="-5" dirty="0">
                <a:latin typeface="Times New Roman"/>
                <a:cs typeface="Times New Roman"/>
              </a:rPr>
              <a:t>was </a:t>
            </a:r>
            <a:r>
              <a:rPr sz="2000" dirty="0">
                <a:latin typeface="Times New Roman"/>
                <a:cs typeface="Times New Roman"/>
              </a:rPr>
              <a:t>used to </a:t>
            </a:r>
            <a:r>
              <a:rPr sz="2000" spc="-5" dirty="0">
                <a:latin typeface="Times New Roman"/>
                <a:cs typeface="Times New Roman"/>
              </a:rPr>
              <a:t>identify the  porosity inside the as-built specimen, the microstructures of </a:t>
            </a:r>
            <a:r>
              <a:rPr sz="2000" spc="-10" dirty="0">
                <a:latin typeface="Times New Roman"/>
                <a:cs typeface="Times New Roman"/>
              </a:rPr>
              <a:t>both </a:t>
            </a:r>
            <a:r>
              <a:rPr sz="2000" spc="-5" dirty="0">
                <a:latin typeface="Times New Roman"/>
                <a:cs typeface="Times New Roman"/>
              </a:rPr>
              <a:t>as-built </a:t>
            </a:r>
            <a:r>
              <a:rPr sz="2000" dirty="0">
                <a:latin typeface="Times New Roman"/>
                <a:cs typeface="Times New Roman"/>
              </a:rPr>
              <a:t>and heat-  treated specimens were </a:t>
            </a:r>
            <a:r>
              <a:rPr sz="2000" spc="-5" dirty="0">
                <a:latin typeface="Times New Roman"/>
                <a:cs typeface="Times New Roman"/>
              </a:rPr>
              <a:t>additionally </a:t>
            </a:r>
            <a:r>
              <a:rPr sz="2000" dirty="0">
                <a:latin typeface="Times New Roman"/>
                <a:cs typeface="Times New Roman"/>
              </a:rPr>
              <a:t>investigated </a:t>
            </a:r>
            <a:r>
              <a:rPr sz="2000" spc="-10" dirty="0">
                <a:latin typeface="Times New Roman"/>
                <a:cs typeface="Times New Roman"/>
              </a:rPr>
              <a:t>by </a:t>
            </a:r>
            <a:r>
              <a:rPr sz="2000" spc="-5" dirty="0">
                <a:latin typeface="Times New Roman"/>
                <a:cs typeface="Times New Roman"/>
              </a:rPr>
              <a:t>optical microscopy </a:t>
            </a:r>
            <a:r>
              <a:rPr sz="2000" dirty="0">
                <a:latin typeface="Times New Roman"/>
                <a:cs typeface="Times New Roman"/>
              </a:rPr>
              <a:t>and </a:t>
            </a:r>
            <a:r>
              <a:rPr sz="2000" spc="-5" dirty="0">
                <a:latin typeface="Times New Roman"/>
                <a:cs typeface="Times New Roman"/>
              </a:rPr>
              <a:t>scanning  </a:t>
            </a:r>
            <a:r>
              <a:rPr sz="2000" dirty="0">
                <a:latin typeface="Times New Roman"/>
                <a:cs typeface="Times New Roman"/>
              </a:rPr>
              <a:t>electron </a:t>
            </a:r>
            <a:r>
              <a:rPr sz="2000" spc="-5" dirty="0">
                <a:latin typeface="Times New Roman"/>
                <a:cs typeface="Times New Roman"/>
              </a:rPr>
              <a:t>microscopy</a:t>
            </a:r>
            <a:r>
              <a:rPr sz="2000" spc="-20" dirty="0">
                <a:latin typeface="Times New Roman"/>
                <a:cs typeface="Times New Roman"/>
              </a:rPr>
              <a:t> </a:t>
            </a:r>
            <a:r>
              <a:rPr sz="2000" spc="-5" dirty="0">
                <a:latin typeface="Times New Roman"/>
                <a:cs typeface="Times New Roman"/>
              </a:rPr>
              <a:t>(SEM).</a:t>
            </a:r>
            <a:endParaRPr sz="2000" dirty="0">
              <a:latin typeface="Times New Roman"/>
              <a:cs typeface="Times New Roman"/>
            </a:endParaRPr>
          </a:p>
        </p:txBody>
      </p:sp>
      <p:sp>
        <p:nvSpPr>
          <p:cNvPr id="3" name="object 3"/>
          <p:cNvSpPr txBox="1">
            <a:spLocks noGrp="1"/>
          </p:cNvSpPr>
          <p:nvPr>
            <p:ph type="title"/>
          </p:nvPr>
        </p:nvSpPr>
        <p:spPr>
          <a:xfrm>
            <a:off x="494487" y="450596"/>
            <a:ext cx="3572510" cy="391160"/>
          </a:xfrm>
          <a:prstGeom prst="rect">
            <a:avLst/>
          </a:prstGeom>
        </p:spPr>
        <p:txBody>
          <a:bodyPr vert="horz" wrap="square" lIns="0" tIns="12700" rIns="0" bIns="0" rtlCol="0">
            <a:spAutoFit/>
          </a:bodyPr>
          <a:lstStyle/>
          <a:p>
            <a:pPr marL="12700">
              <a:lnSpc>
                <a:spcPct val="100000"/>
              </a:lnSpc>
              <a:spcBef>
                <a:spcPts val="100"/>
              </a:spcBef>
            </a:pPr>
            <a:r>
              <a:rPr spc="-5" dirty="0"/>
              <a:t>LITERATURE</a:t>
            </a:r>
            <a:r>
              <a:rPr spc="-30" dirty="0"/>
              <a:t> </a:t>
            </a:r>
            <a:r>
              <a:rPr spc="-5" dirty="0"/>
              <a:t>SUREVEY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1984" cy="5035802"/>
          </a:xfrm>
          <a:prstGeom prst="rect">
            <a:avLst/>
          </a:prstGeom>
        </p:spPr>
        <p:txBody>
          <a:bodyPr vert="horz" wrap="square" lIns="0" tIns="12700" rIns="0" bIns="0" rtlCol="0">
            <a:spAutoFit/>
          </a:bodyPr>
          <a:lstStyle/>
          <a:p>
            <a:pPr marL="299085" marR="5080" algn="just">
              <a:lnSpc>
                <a:spcPct val="150000"/>
              </a:lnSpc>
              <a:buFont typeface="Wingdings"/>
              <a:buChar char=""/>
              <a:tabLst>
                <a:tab pos="299720" algn="l"/>
              </a:tabLst>
            </a:pPr>
            <a:r>
              <a:rPr sz="2000" b="1" dirty="0">
                <a:latin typeface="Times New Roman"/>
                <a:cs typeface="Times New Roman"/>
              </a:rPr>
              <a:t>Laser </a:t>
            </a:r>
            <a:r>
              <a:rPr sz="2000" b="1" spc="-5" dirty="0">
                <a:latin typeface="Times New Roman"/>
                <a:cs typeface="Times New Roman"/>
              </a:rPr>
              <a:t>powder bed fusion </a:t>
            </a:r>
            <a:r>
              <a:rPr sz="2000" b="1" dirty="0">
                <a:latin typeface="Times New Roman"/>
                <a:cs typeface="Times New Roman"/>
              </a:rPr>
              <a:t>of 316L </a:t>
            </a:r>
            <a:r>
              <a:rPr sz="2000" b="1" spc="-5" dirty="0">
                <a:latin typeface="Times New Roman"/>
                <a:cs typeface="Times New Roman"/>
              </a:rPr>
              <a:t>stainless steel by ALEXANDER LEICHT  </a:t>
            </a:r>
            <a:r>
              <a:rPr sz="2000" dirty="0">
                <a:latin typeface="Times New Roman"/>
                <a:cs typeface="Times New Roman"/>
              </a:rPr>
              <a:t>describe that </a:t>
            </a:r>
            <a:r>
              <a:rPr sz="2000" spc="-5" dirty="0">
                <a:latin typeface="Times New Roman"/>
                <a:cs typeface="Times New Roman"/>
              </a:rPr>
              <a:t>One </a:t>
            </a:r>
            <a:r>
              <a:rPr sz="2000" dirty="0">
                <a:latin typeface="Times New Roman"/>
                <a:cs typeface="Times New Roman"/>
              </a:rPr>
              <a:t>of the </a:t>
            </a:r>
            <a:r>
              <a:rPr sz="2000" spc="-10" dirty="0">
                <a:latin typeface="Times New Roman"/>
                <a:cs typeface="Times New Roman"/>
              </a:rPr>
              <a:t>most </a:t>
            </a:r>
            <a:r>
              <a:rPr sz="2000" spc="-5" dirty="0">
                <a:latin typeface="Times New Roman"/>
                <a:cs typeface="Times New Roman"/>
              </a:rPr>
              <a:t>common additive manufacturing techniques </a:t>
            </a:r>
            <a:r>
              <a:rPr sz="2000" dirty="0">
                <a:latin typeface="Times New Roman"/>
                <a:cs typeface="Times New Roman"/>
              </a:rPr>
              <a:t>for  fabricating </a:t>
            </a:r>
            <a:r>
              <a:rPr sz="2000" spc="-5" dirty="0">
                <a:latin typeface="Times New Roman"/>
                <a:cs typeface="Times New Roman"/>
              </a:rPr>
              <a:t>metallic </a:t>
            </a:r>
            <a:r>
              <a:rPr sz="2000" dirty="0">
                <a:latin typeface="Times New Roman"/>
                <a:cs typeface="Times New Roman"/>
              </a:rPr>
              <a:t>components is laser </a:t>
            </a:r>
            <a:r>
              <a:rPr sz="2000" spc="-5" dirty="0">
                <a:latin typeface="Times New Roman"/>
                <a:cs typeface="Times New Roman"/>
              </a:rPr>
              <a:t>powder </a:t>
            </a:r>
            <a:r>
              <a:rPr sz="2000" dirty="0">
                <a:latin typeface="Times New Roman"/>
                <a:cs typeface="Times New Roman"/>
              </a:rPr>
              <a:t>bed </a:t>
            </a:r>
            <a:r>
              <a:rPr sz="2000" spc="-5" dirty="0">
                <a:latin typeface="Times New Roman"/>
                <a:cs typeface="Times New Roman"/>
              </a:rPr>
              <a:t>fusion, which </a:t>
            </a:r>
            <a:r>
              <a:rPr sz="2000" dirty="0">
                <a:latin typeface="Times New Roman"/>
                <a:cs typeface="Times New Roman"/>
              </a:rPr>
              <a:t>has </a:t>
            </a:r>
            <a:r>
              <a:rPr sz="2000" spc="-5" dirty="0">
                <a:latin typeface="Times New Roman"/>
                <a:cs typeface="Times New Roman"/>
              </a:rPr>
              <a:t>demonstrated  </a:t>
            </a:r>
            <a:r>
              <a:rPr sz="2000" dirty="0">
                <a:latin typeface="Times New Roman"/>
                <a:cs typeface="Times New Roman"/>
              </a:rPr>
              <a:t>great </a:t>
            </a:r>
            <a:r>
              <a:rPr sz="2000" spc="-5" dirty="0">
                <a:latin typeface="Times New Roman"/>
                <a:cs typeface="Times New Roman"/>
              </a:rPr>
              <a:t>potential in </a:t>
            </a:r>
            <a:r>
              <a:rPr sz="2000" dirty="0">
                <a:latin typeface="Times New Roman"/>
                <a:cs typeface="Times New Roman"/>
              </a:rPr>
              <a:t>fabricating </a:t>
            </a:r>
            <a:r>
              <a:rPr sz="2000" spc="-5" dirty="0">
                <a:latin typeface="Times New Roman"/>
                <a:cs typeface="Times New Roman"/>
              </a:rPr>
              <a:t>parts </a:t>
            </a:r>
            <a:r>
              <a:rPr sz="2000" dirty="0">
                <a:latin typeface="Times New Roman"/>
                <a:cs typeface="Times New Roman"/>
              </a:rPr>
              <a:t>with properties </a:t>
            </a:r>
            <a:r>
              <a:rPr sz="2000" spc="-5" dirty="0">
                <a:latin typeface="Times New Roman"/>
                <a:cs typeface="Times New Roman"/>
              </a:rPr>
              <a:t>exceeding the </a:t>
            </a:r>
            <a:r>
              <a:rPr sz="2000" dirty="0">
                <a:latin typeface="Times New Roman"/>
                <a:cs typeface="Times New Roman"/>
              </a:rPr>
              <a:t>properties </a:t>
            </a:r>
            <a:r>
              <a:rPr sz="2000" spc="-5" dirty="0">
                <a:latin typeface="Times New Roman"/>
                <a:cs typeface="Times New Roman"/>
              </a:rPr>
              <a:t>achieved  </a:t>
            </a:r>
            <a:r>
              <a:rPr sz="2000" dirty="0">
                <a:latin typeface="Times New Roman"/>
                <a:cs typeface="Times New Roman"/>
              </a:rPr>
              <a:t>via </a:t>
            </a:r>
            <a:r>
              <a:rPr sz="2000" spc="-5" dirty="0">
                <a:latin typeface="Times New Roman"/>
                <a:cs typeface="Times New Roman"/>
              </a:rPr>
              <a:t>conventional methods. </a:t>
            </a:r>
            <a:r>
              <a:rPr sz="2000" dirty="0">
                <a:latin typeface="Times New Roman"/>
                <a:cs typeface="Times New Roman"/>
              </a:rPr>
              <a:t>To </a:t>
            </a:r>
            <a:r>
              <a:rPr sz="2000" spc="-5" dirty="0">
                <a:latin typeface="Times New Roman"/>
                <a:cs typeface="Times New Roman"/>
              </a:rPr>
              <a:t>fully utilize </a:t>
            </a:r>
            <a:r>
              <a:rPr sz="2000" dirty="0">
                <a:latin typeface="Times New Roman"/>
                <a:cs typeface="Times New Roman"/>
              </a:rPr>
              <a:t>the </a:t>
            </a:r>
            <a:r>
              <a:rPr sz="2000" spc="-5" dirty="0">
                <a:latin typeface="Times New Roman"/>
                <a:cs typeface="Times New Roman"/>
              </a:rPr>
              <a:t>process’s potential, </a:t>
            </a:r>
            <a:r>
              <a:rPr sz="2000" dirty="0">
                <a:latin typeface="Times New Roman"/>
                <a:cs typeface="Times New Roman"/>
              </a:rPr>
              <a:t>a </a:t>
            </a:r>
            <a:r>
              <a:rPr sz="2000" spc="-5" dirty="0">
                <a:latin typeface="Times New Roman"/>
                <a:cs typeface="Times New Roman"/>
              </a:rPr>
              <a:t>more profound  </a:t>
            </a:r>
            <a:r>
              <a:rPr sz="2000" dirty="0">
                <a:latin typeface="Times New Roman"/>
                <a:cs typeface="Times New Roman"/>
              </a:rPr>
              <a:t>understanding </a:t>
            </a:r>
            <a:r>
              <a:rPr sz="2000" spc="-10" dirty="0">
                <a:latin typeface="Times New Roman"/>
                <a:cs typeface="Times New Roman"/>
              </a:rPr>
              <a:t>of </a:t>
            </a:r>
            <a:r>
              <a:rPr sz="2000" dirty="0">
                <a:latin typeface="Times New Roman"/>
                <a:cs typeface="Times New Roman"/>
              </a:rPr>
              <a:t>the </a:t>
            </a:r>
            <a:r>
              <a:rPr sz="2000" spc="-5" dirty="0">
                <a:latin typeface="Times New Roman"/>
                <a:cs typeface="Times New Roman"/>
              </a:rPr>
              <a:t>microstructure </a:t>
            </a:r>
            <a:r>
              <a:rPr sz="2000" dirty="0">
                <a:latin typeface="Times New Roman"/>
                <a:cs typeface="Times New Roman"/>
              </a:rPr>
              <a:t>and </a:t>
            </a:r>
            <a:r>
              <a:rPr sz="2000" spc="-5" dirty="0">
                <a:latin typeface="Times New Roman"/>
                <a:cs typeface="Times New Roman"/>
              </a:rPr>
              <a:t>properties </a:t>
            </a:r>
            <a:r>
              <a:rPr sz="2000" dirty="0">
                <a:latin typeface="Times New Roman"/>
                <a:cs typeface="Times New Roman"/>
              </a:rPr>
              <a:t>of the laser powder bed </a:t>
            </a:r>
            <a:r>
              <a:rPr sz="2000" spc="-5" dirty="0">
                <a:latin typeface="Times New Roman"/>
                <a:cs typeface="Times New Roman"/>
              </a:rPr>
              <a:t>fusion  processed material is required. </a:t>
            </a:r>
            <a:r>
              <a:rPr sz="2000" dirty="0">
                <a:latin typeface="Times New Roman"/>
                <a:cs typeface="Times New Roman"/>
              </a:rPr>
              <a:t>This thesis </a:t>
            </a:r>
            <a:r>
              <a:rPr sz="2000" spc="-5" dirty="0">
                <a:latin typeface="Times New Roman"/>
                <a:cs typeface="Times New Roman"/>
              </a:rPr>
              <a:t>aims </a:t>
            </a:r>
            <a:r>
              <a:rPr sz="2000" dirty="0">
                <a:latin typeface="Times New Roman"/>
                <a:cs typeface="Times New Roman"/>
              </a:rPr>
              <a:t>to provide </a:t>
            </a:r>
            <a:r>
              <a:rPr sz="2000" spc="-10" dirty="0">
                <a:latin typeface="Times New Roman"/>
                <a:cs typeface="Times New Roman"/>
              </a:rPr>
              <a:t>new </a:t>
            </a:r>
            <a:r>
              <a:rPr sz="2000" dirty="0">
                <a:latin typeface="Times New Roman"/>
                <a:cs typeface="Times New Roman"/>
              </a:rPr>
              <a:t>insights into </a:t>
            </a:r>
            <a:r>
              <a:rPr sz="2000" spc="-10" dirty="0">
                <a:latin typeface="Times New Roman"/>
                <a:cs typeface="Times New Roman"/>
              </a:rPr>
              <a:t>how </a:t>
            </a:r>
            <a:r>
              <a:rPr sz="2000" dirty="0">
                <a:latin typeface="Times New Roman"/>
                <a:cs typeface="Times New Roman"/>
              </a:rPr>
              <a:t>the  </a:t>
            </a:r>
            <a:r>
              <a:rPr sz="2000" spc="-5" dirty="0">
                <a:latin typeface="Times New Roman"/>
                <a:cs typeface="Times New Roman"/>
              </a:rPr>
              <a:t>microstructure, </a:t>
            </a:r>
            <a:r>
              <a:rPr sz="2000" dirty="0">
                <a:latin typeface="Times New Roman"/>
                <a:cs typeface="Times New Roman"/>
              </a:rPr>
              <a:t>mechanical </a:t>
            </a:r>
            <a:r>
              <a:rPr sz="2000" spc="-5" dirty="0">
                <a:latin typeface="Times New Roman"/>
                <a:cs typeface="Times New Roman"/>
              </a:rPr>
              <a:t>properties </a:t>
            </a:r>
            <a:r>
              <a:rPr sz="2000" dirty="0">
                <a:latin typeface="Times New Roman"/>
                <a:cs typeface="Times New Roman"/>
              </a:rPr>
              <a:t>and </a:t>
            </a:r>
            <a:r>
              <a:rPr sz="2000" spc="-5" dirty="0">
                <a:latin typeface="Times New Roman"/>
                <a:cs typeface="Times New Roman"/>
              </a:rPr>
              <a:t>productivity </a:t>
            </a:r>
            <a:r>
              <a:rPr sz="2000" dirty="0">
                <a:latin typeface="Times New Roman"/>
                <a:cs typeface="Times New Roman"/>
              </a:rPr>
              <a:t>are </a:t>
            </a:r>
            <a:r>
              <a:rPr sz="2000" spc="-5" dirty="0">
                <a:latin typeface="Times New Roman"/>
                <a:cs typeface="Times New Roman"/>
              </a:rPr>
              <a:t>affected </a:t>
            </a:r>
            <a:r>
              <a:rPr sz="2000" spc="-10" dirty="0">
                <a:latin typeface="Times New Roman"/>
                <a:cs typeface="Times New Roman"/>
              </a:rPr>
              <a:t>by </a:t>
            </a:r>
            <a:r>
              <a:rPr sz="2000" spc="-5" dirty="0">
                <a:latin typeface="Times New Roman"/>
                <a:cs typeface="Times New Roman"/>
              </a:rPr>
              <a:t>part design and  process parameters. </a:t>
            </a:r>
            <a:r>
              <a:rPr sz="2000" dirty="0">
                <a:latin typeface="Times New Roman"/>
                <a:cs typeface="Times New Roman"/>
              </a:rPr>
              <a:t>The thesis </a:t>
            </a:r>
            <a:r>
              <a:rPr sz="2000" spc="-10" dirty="0">
                <a:latin typeface="Times New Roman"/>
                <a:cs typeface="Times New Roman"/>
              </a:rPr>
              <a:t>is </a:t>
            </a:r>
            <a:r>
              <a:rPr sz="2000" spc="-5" dirty="0">
                <a:latin typeface="Times New Roman"/>
                <a:cs typeface="Times New Roman"/>
              </a:rPr>
              <a:t>framed </a:t>
            </a:r>
            <a:r>
              <a:rPr sz="2000" dirty="0">
                <a:latin typeface="Times New Roman"/>
                <a:cs typeface="Times New Roman"/>
              </a:rPr>
              <a:t>around a detailed </a:t>
            </a:r>
            <a:r>
              <a:rPr sz="2000" spc="-5" dirty="0">
                <a:latin typeface="Times New Roman"/>
                <a:cs typeface="Times New Roman"/>
              </a:rPr>
              <a:t>investigation </a:t>
            </a:r>
            <a:r>
              <a:rPr sz="2000" dirty="0">
                <a:latin typeface="Times New Roman"/>
                <a:cs typeface="Times New Roman"/>
              </a:rPr>
              <a:t>of the </a:t>
            </a:r>
            <a:r>
              <a:rPr sz="2000" spc="-5" dirty="0">
                <a:latin typeface="Times New Roman"/>
                <a:cs typeface="Times New Roman"/>
              </a:rPr>
              <a:t>parts  </a:t>
            </a:r>
            <a:r>
              <a:rPr sz="2000" dirty="0">
                <a:latin typeface="Times New Roman"/>
                <a:cs typeface="Times New Roman"/>
              </a:rPr>
              <a:t>produced in stainless steel</a:t>
            </a:r>
            <a:r>
              <a:rPr sz="2000" spc="-40" dirty="0">
                <a:latin typeface="Times New Roman"/>
                <a:cs typeface="Times New Roman"/>
              </a:rPr>
              <a:t> </a:t>
            </a:r>
            <a:r>
              <a:rPr sz="2000" dirty="0">
                <a:latin typeface="Times New Roman"/>
                <a:cs typeface="Times New Roman"/>
              </a:rPr>
              <a:t>316L.</a:t>
            </a:r>
          </a:p>
        </p:txBody>
      </p:sp>
      <p:sp>
        <p:nvSpPr>
          <p:cNvPr id="3" name="object 3"/>
          <p:cNvSpPr txBox="1">
            <a:spLocks noGrp="1"/>
          </p:cNvSpPr>
          <p:nvPr>
            <p:ph type="title"/>
          </p:nvPr>
        </p:nvSpPr>
        <p:spPr>
          <a:xfrm>
            <a:off x="494487" y="450596"/>
            <a:ext cx="3572510" cy="391160"/>
          </a:xfrm>
          <a:prstGeom prst="rect">
            <a:avLst/>
          </a:prstGeom>
        </p:spPr>
        <p:txBody>
          <a:bodyPr vert="horz" wrap="square" lIns="0" tIns="12700" rIns="0" bIns="0" rtlCol="0">
            <a:spAutoFit/>
          </a:bodyPr>
          <a:lstStyle/>
          <a:p>
            <a:pPr marL="12700">
              <a:lnSpc>
                <a:spcPct val="100000"/>
              </a:lnSpc>
              <a:spcBef>
                <a:spcPts val="100"/>
              </a:spcBef>
            </a:pPr>
            <a:r>
              <a:rPr spc="-5" dirty="0"/>
              <a:t>LITERATURE</a:t>
            </a:r>
            <a:r>
              <a:rPr spc="-30" dirty="0"/>
              <a:t> </a:t>
            </a:r>
            <a:r>
              <a:rPr spc="-5" dirty="0"/>
              <a:t>SUREVEY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1350" cy="5959132"/>
          </a:xfrm>
          <a:prstGeom prst="rect">
            <a:avLst/>
          </a:prstGeom>
        </p:spPr>
        <p:txBody>
          <a:bodyPr vert="horz" wrap="square" lIns="0" tIns="12700" rIns="0" bIns="0" rtlCol="0">
            <a:spAutoFit/>
          </a:bodyPr>
          <a:lstStyle/>
          <a:p>
            <a:pPr marL="299085" marR="5080" indent="-287020" algn="just">
              <a:lnSpc>
                <a:spcPct val="150000"/>
              </a:lnSpc>
              <a:spcBef>
                <a:spcPts val="100"/>
              </a:spcBef>
              <a:buFont typeface="Wingdings"/>
              <a:buChar char=""/>
              <a:tabLst>
                <a:tab pos="355600" algn="l"/>
              </a:tabLst>
            </a:pPr>
            <a:r>
              <a:rPr b="1" dirty="0">
                <a:latin typeface="Times New Roman" panose="02020603050405020304" pitchFamily="18" charset="0"/>
                <a:cs typeface="Times New Roman" panose="02020603050405020304" pitchFamily="18" charset="0"/>
              </a:rPr>
              <a:t>	</a:t>
            </a:r>
            <a:r>
              <a:rPr lang="en-IN"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Xianglong wang, J.A. Muniz-Lerma, Oscar Sanchez Mata, “Microstructure and mechanical properties of stainless steel 316L vertical struts manufactured by laser powder bed fusion process”, </a:t>
            </a:r>
            <a:r>
              <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describe that Stainless steel 316 L (SS316L) vertical struts with various diameters ranging from 0.25 mm to 5 mm were manufactured by laser powder bed fusion (LPBF) process. A systematic investigation was conducted on the microstructure and mechanical properties of the produced struts. The struts possessed hierarchical microstructures consisting of cellular sub-grain structures inside columnar grains. The primary dendrite arm spacing (PDAS) of the cellular sub-grains decreased monotonically with increasing strut diameter until reaching a plateau after 1 mm. In contrast, the columnar grain width did not show a clear relationship with respect to the variation in the strut diameter. </a:t>
            </a:r>
            <a:endParaRPr sz="18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494487" y="450596"/>
            <a:ext cx="3572510" cy="391160"/>
          </a:xfrm>
          <a:prstGeom prst="rect">
            <a:avLst/>
          </a:prstGeom>
        </p:spPr>
        <p:txBody>
          <a:bodyPr vert="horz" wrap="square" lIns="0" tIns="12700" rIns="0" bIns="0" rtlCol="0">
            <a:spAutoFit/>
          </a:bodyPr>
          <a:lstStyle/>
          <a:p>
            <a:pPr marL="12700">
              <a:lnSpc>
                <a:spcPct val="100000"/>
              </a:lnSpc>
              <a:spcBef>
                <a:spcPts val="100"/>
              </a:spcBef>
            </a:pPr>
            <a:r>
              <a:rPr spc="-5" dirty="0"/>
              <a:t>LITERATURE</a:t>
            </a:r>
            <a:r>
              <a:rPr spc="-30" dirty="0"/>
              <a:t> </a:t>
            </a:r>
            <a:r>
              <a:rPr spc="-5" dirty="0"/>
              <a:t>SUREVEY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87" y="866648"/>
            <a:ext cx="8261984" cy="5497467"/>
          </a:xfrm>
          <a:prstGeom prst="rect">
            <a:avLst/>
          </a:prstGeom>
        </p:spPr>
        <p:txBody>
          <a:bodyPr vert="horz" wrap="square" lIns="0" tIns="12700" rIns="0" bIns="0" rtlCol="0">
            <a:spAutoFit/>
          </a:bodyPr>
          <a:lstStyle/>
          <a:p>
            <a:pPr marL="299085" marR="5080" indent="-287020" algn="just">
              <a:lnSpc>
                <a:spcPct val="150000"/>
              </a:lnSpc>
              <a:spcBef>
                <a:spcPts val="100"/>
              </a:spcBef>
              <a:buFont typeface="Wingdings"/>
              <a:buChar char=""/>
              <a:tabLst>
                <a:tab pos="299720" algn="l"/>
              </a:tabLs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Jian Feng sun, Lu Shen, Weiqiang Wang, Zhu Liu, Huaming Chen, Jieli Duan, “Study of Microstructure and Properties of 316L with Selective Laser Melting Based on Multivariate Interaction Influence”, describe that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selective laser melting technique is widely used in aerospace and biomedical industries, and the performance of formed 316L parts is significantly subject to the forming angle. As the selective laser melting 316L parts are constrained by multiple performance indexes, the study involves multivariate interaction influenced on the forming parameters such as the angle with the </a:t>
            </a:r>
            <a:r>
              <a:rPr lang="en-IN" sz="20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xz</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plane, the angle with the </a:t>
            </a:r>
            <a:r>
              <a:rPr lang="en-IN" sz="20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xy</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plane, laser power, scan speed, powder thickness, and hatching space on the indexes like tensile strength, density, and surface roughness with linear regression equations based on multi objective optimization to obtain the best process parameters. </a:t>
            </a:r>
          </a:p>
        </p:txBody>
      </p:sp>
      <p:sp>
        <p:nvSpPr>
          <p:cNvPr id="3" name="object 3"/>
          <p:cNvSpPr txBox="1">
            <a:spLocks noGrp="1"/>
          </p:cNvSpPr>
          <p:nvPr>
            <p:ph type="title"/>
          </p:nvPr>
        </p:nvSpPr>
        <p:spPr>
          <a:xfrm>
            <a:off x="494487" y="450596"/>
            <a:ext cx="3572510" cy="391160"/>
          </a:xfrm>
          <a:prstGeom prst="rect">
            <a:avLst/>
          </a:prstGeom>
        </p:spPr>
        <p:txBody>
          <a:bodyPr vert="horz" wrap="square" lIns="0" tIns="12700" rIns="0" bIns="0" rtlCol="0">
            <a:spAutoFit/>
          </a:bodyPr>
          <a:lstStyle/>
          <a:p>
            <a:pPr marL="12700">
              <a:lnSpc>
                <a:spcPct val="100000"/>
              </a:lnSpc>
              <a:spcBef>
                <a:spcPts val="100"/>
              </a:spcBef>
            </a:pPr>
            <a:r>
              <a:rPr spc="-5" dirty="0"/>
              <a:t>LITERATURE</a:t>
            </a:r>
            <a:r>
              <a:rPr spc="-30" dirty="0"/>
              <a:t> </a:t>
            </a:r>
            <a:r>
              <a:rPr spc="-5" dirty="0"/>
              <a:t>SUREVEY</a:t>
            </a:r>
          </a:p>
        </p:txBody>
      </p:sp>
    </p:spTree>
    <p:extLst>
      <p:ext uri="{BB962C8B-B14F-4D97-AF65-F5344CB8AC3E}">
        <p14:creationId xmlns:p14="http://schemas.microsoft.com/office/powerpoint/2010/main" val="3664867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TotalTime>
  <Words>1977</Words>
  <Application>Microsoft Office PowerPoint</Application>
  <PresentationFormat>On-screen Show (4:3)</PresentationFormat>
  <Paragraphs>162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Carlito</vt:lpstr>
      <vt:lpstr>Times New Roman</vt:lpstr>
      <vt:lpstr>Wingdings</vt:lpstr>
      <vt:lpstr>Office Theme</vt:lpstr>
      <vt:lpstr>PowerPoint Presentation</vt:lpstr>
      <vt:lpstr>ABSTRACT</vt:lpstr>
      <vt:lpstr>ABSTRACT</vt:lpstr>
      <vt:lpstr>ADDITIVE MANUFACTURING</vt:lpstr>
      <vt:lpstr>TYPES OF ADDITIVE MANUFACTURING</vt:lpstr>
      <vt:lpstr>LITERATURE SUREVEY</vt:lpstr>
      <vt:lpstr>LITERATURE SUREVEY</vt:lpstr>
      <vt:lpstr>LITERATURE SUREVEY</vt:lpstr>
      <vt:lpstr>LITERATURE SUREVEY</vt:lpstr>
      <vt:lpstr>LITERATURE SUREVEY</vt:lpstr>
      <vt:lpstr>POWDER BED FUSION</vt:lpstr>
      <vt:lpstr>POWDER BED FUSION</vt:lpstr>
      <vt:lpstr>PowerPoint Presentation</vt:lpstr>
      <vt:lpstr>WORKING</vt:lpstr>
      <vt:lpstr>POWDER BED FUSION MACHINE</vt:lpstr>
      <vt:lpstr>PROCESS PARAMETER</vt:lpstr>
      <vt:lpstr>MATERIAL PROPERTIES</vt:lpstr>
      <vt:lpstr>MANUFACTURING PROCESS</vt:lpstr>
      <vt:lpstr>PowerPoint Presentation</vt:lpstr>
      <vt:lpstr> BASE MATERIAL OF SS316L PLATE</vt:lpstr>
      <vt:lpstr>MICROSTRUCTURE OF SS316L BASE PLATE</vt:lpstr>
      <vt:lpstr>ADDITIVELY MANUFACTURED SS316L  PLATE</vt:lpstr>
      <vt:lpstr>MICROSTRUCTURE OF ADDITIVELY MANUFACTURED SS316L  PLATE</vt:lpstr>
      <vt:lpstr>ADDITIVELY MANUFACTURED SS316L  PLATE WITH HEAT TREATMENT</vt:lpstr>
      <vt:lpstr>MICROSTRUCTURE OF ADDITIVELY MANUFACTURED SS316L  PLATE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Shan Vel</cp:lastModifiedBy>
  <cp:revision>9</cp:revision>
  <dcterms:created xsi:type="dcterms:W3CDTF">2023-04-05T13:55:40Z</dcterms:created>
  <dcterms:modified xsi:type="dcterms:W3CDTF">2023-04-09T21:56:32Z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2023-03-15T00:00:00Z</vt:filetime>
  </property>
  <property fmtid="{D5CDD505-2E9C-101B-9397-08002B2CF9AE}" pid="3" name="Creator">
    <vt:lpwstr>Microsoft® PowerPoint® 2021</vt:lpwstr>
  </property>
  <property fmtid="{D5CDD505-2E9C-101B-9397-08002B2CF9AE}" pid="4" name="LastSaved">
    <vt:filetime>2023-04-05T00:00:00Z</vt:filetime>
  </property>
</Properties>
</file>